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6"/>
  </p:sldMasterIdLst>
  <p:notesMasterIdLst>
    <p:notesMasterId r:id="rId10"/>
  </p:notesMasterIdLst>
  <p:sldIdLst>
    <p:sldId id="317" r:id="rId7"/>
    <p:sldId id="319" r:id="rId8"/>
    <p:sldId id="320" r:id="rId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bet Metcalfe" initials="EM" lastIdx="3" clrIdx="0"/>
  <p:cmAuthor id="1" name="EE" initials="E"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A28"/>
    <a:srgbClr val="BEE1A3"/>
    <a:srgbClr val="7AC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7" autoAdjust="0"/>
    <p:restoredTop sz="88148" autoAdjust="0"/>
  </p:normalViewPr>
  <p:slideViewPr>
    <p:cSldViewPr>
      <p:cViewPr varScale="1">
        <p:scale>
          <a:sx n="86" d="100"/>
          <a:sy n="86" d="100"/>
        </p:scale>
        <p:origin x="-832" y="-112"/>
      </p:cViewPr>
      <p:guideLst>
        <p:guide orient="horz" pos="4224"/>
        <p:guide pos="2880"/>
      </p:guideLst>
    </p:cSldViewPr>
  </p:slideViewPr>
  <p:outlineViewPr>
    <p:cViewPr>
      <p:scale>
        <a:sx n="33" d="100"/>
        <a:sy n="33" d="100"/>
      </p:scale>
      <p:origin x="0" y="9336"/>
    </p:cViewPr>
  </p:outlineViewPr>
  <p:notesTextViewPr>
    <p:cViewPr>
      <p:scale>
        <a:sx n="100" d="100"/>
        <a:sy n="100" d="100"/>
      </p:scale>
      <p:origin x="0" y="0"/>
    </p:cViewPr>
  </p:notesTextViewPr>
  <p:sorterViewPr>
    <p:cViewPr>
      <p:scale>
        <a:sx n="100" d="100"/>
        <a:sy n="100" d="100"/>
      </p:scale>
      <p:origin x="0" y="4728"/>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commentAuthors" Target="commentAuthors.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6" Type="http://schemas.openxmlformats.org/officeDocument/2006/relationships/slideMaster" Target="slideMasters/slide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5" tIns="46588" rIns="93175" bIns="4658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5" tIns="46588" rIns="93175" bIns="46588"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12/8/16</a:t>
            </a:fld>
            <a:endParaRPr lang="en-US"/>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3175" tIns="46588" rIns="93175" bIns="46588"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5" tIns="46588" rIns="93175" bIns="4658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3175" tIns="46588" rIns="93175" bIns="4658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5" tIns="46588" rIns="93175" bIns="46588"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Labs should only fill out the relevant quarters.  Please feel free to expand this to 2 slides if necessary.</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a:t>
            </a:fld>
            <a:endParaRPr lang="en-US"/>
          </a:p>
        </p:txBody>
      </p:sp>
    </p:spTree>
    <p:extLst>
      <p:ext uri="{BB962C8B-B14F-4D97-AF65-F5344CB8AC3E}">
        <p14:creationId xmlns:p14="http://schemas.microsoft.com/office/powerpoint/2010/main" val="4293245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Labs should only fill out the relevant quarters.  Please feel free to expand this to 2 slides if necessary.</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a:t>
            </a:fld>
            <a:endParaRPr lang="en-US"/>
          </a:p>
        </p:txBody>
      </p:sp>
    </p:spTree>
    <p:extLst>
      <p:ext uri="{BB962C8B-B14F-4D97-AF65-F5344CB8AC3E}">
        <p14:creationId xmlns:p14="http://schemas.microsoft.com/office/powerpoint/2010/main" val="429324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Int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82B2E"/>
                </a:solidFill>
              </a:defRPr>
            </a:lvl1pPr>
          </a:lstStyle>
          <a:p>
            <a:r>
              <a:rPr lang="en-US" dirty="0" smtClean="0"/>
              <a:t>Click to edit Master title style</a:t>
            </a:r>
            <a:endParaRPr lang="en-US" dirty="0"/>
          </a:p>
        </p:txBody>
      </p:sp>
      <p:sp>
        <p:nvSpPr>
          <p:cNvPr id="6" name="Content Placeholder 5"/>
          <p:cNvSpPr>
            <a:spLocks noGrp="1"/>
          </p:cNvSpPr>
          <p:nvPr>
            <p:ph sz="quarter" idx="10"/>
          </p:nvPr>
        </p:nvSpPr>
        <p:spPr>
          <a:xfrm>
            <a:off x="457200" y="1066800"/>
            <a:ext cx="8229600" cy="5029200"/>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363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ck Int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6" name="Content Placeholder 5"/>
          <p:cNvSpPr>
            <a:spLocks noGrp="1"/>
          </p:cNvSpPr>
          <p:nvPr>
            <p:ph sz="quarter" idx="10"/>
          </p:nvPr>
        </p:nvSpPr>
        <p:spPr>
          <a:xfrm>
            <a:off x="457200" y="1066800"/>
            <a:ext cx="8229600" cy="5029200"/>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799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Cover Black">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954773"/>
            <a:ext cx="3886200" cy="571113"/>
          </a:xfrm>
          <a:prstGeom prst="rect">
            <a:avLst/>
          </a:prstGeom>
        </p:spPr>
      </p:pic>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1229581"/>
            <a:ext cx="8835980" cy="4457495"/>
          </a:xfrm>
          <a:prstGeom prst="rect">
            <a:avLst/>
          </a:prstGeom>
        </p:spPr>
      </p:pic>
      <p:sp>
        <p:nvSpPr>
          <p:cNvPr id="30" name="Text Placeholder 6"/>
          <p:cNvSpPr>
            <a:spLocks noGrp="1"/>
          </p:cNvSpPr>
          <p:nvPr>
            <p:ph type="body" idx="10"/>
          </p:nvPr>
        </p:nvSpPr>
        <p:spPr>
          <a:xfrm>
            <a:off x="4724400" y="5943600"/>
            <a:ext cx="4191000" cy="609600"/>
          </a:xfrm>
          <a:prstGeom prst="rect">
            <a:avLst/>
          </a:prstGeom>
        </p:spPr>
        <p:txBody>
          <a:bodyPr lIns="0" tIns="0" rIns="0" bIns="0" anchor="t"/>
          <a:lstStyle>
            <a:lvl1pPr marL="0" indent="0" algn="r">
              <a:spcBef>
                <a:spcPts val="0"/>
              </a:spcBef>
              <a:buNone/>
              <a:defRPr sz="1800" b="1" i="0">
                <a:solidFill>
                  <a:srgbClr val="FFFFFF"/>
                </a:solidFill>
                <a:latin typeface="Calibri"/>
                <a:cs typeface="Calibri"/>
              </a:defRPr>
            </a:lvl1pPr>
          </a:lstStyle>
          <a:p>
            <a:pPr lvl="0"/>
            <a:r>
              <a:rPr lang="en-US" smtClean="0"/>
              <a:t>Click to edit Master text styles</a:t>
            </a:r>
          </a:p>
        </p:txBody>
      </p:sp>
      <p:sp>
        <p:nvSpPr>
          <p:cNvPr id="7" name="Text Placeholder 6"/>
          <p:cNvSpPr>
            <a:spLocks noGrp="1"/>
          </p:cNvSpPr>
          <p:nvPr>
            <p:ph type="body" sz="quarter" idx="11" hasCustomPrompt="1"/>
          </p:nvPr>
        </p:nvSpPr>
        <p:spPr>
          <a:xfrm>
            <a:off x="152400" y="152400"/>
            <a:ext cx="8839200" cy="914400"/>
          </a:xfrm>
          <a:prstGeom prst="rect">
            <a:avLst/>
          </a:prstGeom>
        </p:spPr>
        <p:txBody>
          <a:bodyPr vert="horz" lIns="0" tIns="0" rIns="0" bIns="0"/>
          <a:lstStyle>
            <a:lvl1pPr marL="0" indent="0" algn="r">
              <a:buNone/>
              <a:defRPr sz="3600" b="1">
                <a:solidFill>
                  <a:srgbClr val="FFFFFF"/>
                </a:solidFill>
              </a:defRPr>
            </a:lvl1pPr>
          </a:lstStyle>
          <a:p>
            <a:pPr lvl="0"/>
            <a:r>
              <a:rPr lang="en-US" dirty="0" smtClean="0"/>
              <a:t>Title</a:t>
            </a:r>
            <a:endParaRPr lang="en-US" dirty="0"/>
          </a:p>
        </p:txBody>
      </p:sp>
      <p:sp>
        <p:nvSpPr>
          <p:cNvPr id="11" name="Text Placeholder 10"/>
          <p:cNvSpPr>
            <a:spLocks noGrp="1"/>
          </p:cNvSpPr>
          <p:nvPr>
            <p:ph type="body" sz="quarter" idx="12" hasCustomPrompt="1"/>
          </p:nvPr>
        </p:nvSpPr>
        <p:spPr>
          <a:xfrm>
            <a:off x="152400" y="762000"/>
            <a:ext cx="8839200" cy="381000"/>
          </a:xfrm>
          <a:prstGeom prst="rect">
            <a:avLst/>
          </a:prstGeom>
        </p:spPr>
        <p:txBody>
          <a:bodyPr vert="horz" lIns="0" tIns="0" rIns="0" bIns="0"/>
          <a:lstStyle>
            <a:lvl1pPr marL="0" indent="0" algn="r">
              <a:buNone/>
              <a:defRPr sz="1600">
                <a:solidFill>
                  <a:srgbClr val="FFFFFF"/>
                </a:solidFill>
              </a:defRPr>
            </a:lvl1pPr>
          </a:lstStyle>
          <a:p>
            <a:pPr lvl="0"/>
            <a:r>
              <a:rPr lang="en-US" dirty="0" smtClean="0"/>
              <a:t>Subtitle</a:t>
            </a:r>
            <a:endParaRPr lang="en-US" dirty="0"/>
          </a:p>
        </p:txBody>
      </p:sp>
      <p:sp>
        <p:nvSpPr>
          <p:cNvPr id="2" name="TextBox 1"/>
          <p:cNvSpPr txBox="1"/>
          <p:nvPr userDrawn="1"/>
        </p:nvSpPr>
        <p:spPr>
          <a:xfrm>
            <a:off x="1481667" y="455083"/>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extLst>
      <p:ext uri="{BB962C8B-B14F-4D97-AF65-F5344CB8AC3E}">
        <p14:creationId xmlns:p14="http://schemas.microsoft.com/office/powerpoint/2010/main" val="289584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ck Int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6" name="Content Placeholder 5"/>
          <p:cNvSpPr>
            <a:spLocks noGrp="1"/>
          </p:cNvSpPr>
          <p:nvPr>
            <p:ph sz="quarter" idx="10"/>
          </p:nvPr>
        </p:nvSpPr>
        <p:spPr>
          <a:xfrm>
            <a:off x="457200" y="1066800"/>
            <a:ext cx="8229600" cy="5029200"/>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79946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282B2E"/>
                </a:solidFill>
                <a:latin typeface="Calibri"/>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282B2E"/>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7250" y="6309141"/>
            <a:ext cx="2735929" cy="401003"/>
          </a:xfrm>
          <a:prstGeom prst="rect">
            <a:avLst/>
          </a:prstGeom>
        </p:spPr>
      </p:pic>
    </p:spTree>
    <p:extLst>
      <p:ext uri="{BB962C8B-B14F-4D97-AF65-F5344CB8AC3E}">
        <p14:creationId xmlns:p14="http://schemas.microsoft.com/office/powerpoint/2010/main" val="1255161517"/>
      </p:ext>
    </p:extLst>
  </p:cSld>
  <p:clrMap bg1="lt1" tx1="dk1" bg2="lt2" tx2="dk2" accent1="accent1" accent2="accent2" accent3="accent3" accent4="accent4" accent5="accent5" accent6="accent6" hlink="hlink" folHlink="folHlink"/>
  <p:sldLayoutIdLst>
    <p:sldLayoutId id="2147483732" r:id="rId1"/>
    <p:sldLayoutId id="2147483734" r:id="rId2"/>
    <p:sldLayoutId id="2147483747" r:id="rId3"/>
    <p:sldLayoutId id="2147483748" r:id="rId4"/>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685800"/>
            <a:ext cx="9067800" cy="1447800"/>
          </a:xfrm>
        </p:spPr>
        <p:txBody>
          <a:bodyPr>
            <a:noAutofit/>
          </a:bodyPr>
          <a:lstStyle/>
          <a:p>
            <a:pPr marL="0" lvl="0" indent="0">
              <a:buNone/>
            </a:pPr>
            <a:r>
              <a:rPr lang="en-US" sz="2000" b="1" dirty="0" smtClean="0">
                <a:solidFill>
                  <a:srgbClr val="0000FF"/>
                </a:solidFill>
              </a:rPr>
              <a:t>CO2 </a:t>
            </a:r>
            <a:r>
              <a:rPr lang="en-US" sz="2000" b="1" dirty="0">
                <a:solidFill>
                  <a:srgbClr val="0000FF"/>
                </a:solidFill>
              </a:rPr>
              <a:t>diffusion</a:t>
            </a:r>
            <a:r>
              <a:rPr lang="en-US" sz="2000" b="1" dirty="0" smtClean="0">
                <a:solidFill>
                  <a:srgbClr val="0000FF"/>
                </a:solidFill>
              </a:rPr>
              <a:t>/convection </a:t>
            </a:r>
            <a:r>
              <a:rPr lang="en-US" sz="2000" b="1" dirty="0">
                <a:solidFill>
                  <a:srgbClr val="0000FF"/>
                </a:solidFill>
              </a:rPr>
              <a:t>through fractures </a:t>
            </a:r>
            <a:endParaRPr lang="en-US" sz="2000" b="1" dirty="0" smtClean="0">
              <a:solidFill>
                <a:srgbClr val="0000FF"/>
              </a:solidFill>
            </a:endParaRPr>
          </a:p>
          <a:p>
            <a:pPr marL="0" lvl="0" indent="0" algn="ctr">
              <a:buNone/>
            </a:pPr>
            <a:endParaRPr lang="en-US" sz="200" dirty="0" smtClean="0">
              <a:solidFill>
                <a:srgbClr val="0000FF"/>
              </a:solidFill>
            </a:endParaRPr>
          </a:p>
          <a:p>
            <a:pPr marL="227013" lvl="3" indent="-165100">
              <a:buFont typeface="Arial"/>
              <a:buChar char="•"/>
              <a:tabLst>
                <a:tab pos="744538" algn="l"/>
              </a:tabLst>
            </a:pPr>
            <a:r>
              <a:rPr lang="en-US" sz="1600" dirty="0" smtClean="0">
                <a:solidFill>
                  <a:srgbClr val="0000FF"/>
                </a:solidFill>
              </a:rPr>
              <a:t>Experiments on a vertical 15.8”long x 0.245” diameter sand-packed column (particle size 20/30 mesh, 600-850</a:t>
            </a:r>
            <a:r>
              <a:rPr lang="en-US" sz="1600" dirty="0" smtClean="0">
                <a:solidFill>
                  <a:srgbClr val="0000FF"/>
                </a:solidFill>
                <a:latin typeface="Symbol" charset="2"/>
                <a:cs typeface="Symbol" charset="2"/>
              </a:rPr>
              <a:t>m</a:t>
            </a:r>
            <a:r>
              <a:rPr lang="en-US" sz="1600" dirty="0" smtClean="0">
                <a:solidFill>
                  <a:srgbClr val="0000FF"/>
                </a:solidFill>
                <a:latin typeface="+mn-lt"/>
                <a:cs typeface="Symbol" charset="2"/>
              </a:rPr>
              <a:t>m)</a:t>
            </a:r>
            <a:r>
              <a:rPr lang="en-US" sz="1600" dirty="0" smtClean="0">
                <a:solidFill>
                  <a:srgbClr val="0000FF"/>
                </a:solidFill>
              </a:rPr>
              <a:t> filled with water or </a:t>
            </a:r>
            <a:r>
              <a:rPr lang="en-US" sz="1600" dirty="0" err="1" smtClean="0">
                <a:solidFill>
                  <a:srgbClr val="0000FF"/>
                </a:solidFill>
              </a:rPr>
              <a:t>StimuFrac</a:t>
            </a:r>
            <a:r>
              <a:rPr lang="en-US" sz="1600" dirty="0" smtClean="0">
                <a:solidFill>
                  <a:srgbClr val="0000FF"/>
                </a:solidFill>
              </a:rPr>
              <a:t> fluid (PAA 1wt% in water) were performed after validation (red plot = </a:t>
            </a:r>
            <a:r>
              <a:rPr lang="en-US" sz="1600" dirty="0" err="1" smtClean="0">
                <a:solidFill>
                  <a:srgbClr val="0000FF"/>
                </a:solidFill>
              </a:rPr>
              <a:t>bkg</a:t>
            </a:r>
            <a:r>
              <a:rPr lang="en-US" sz="1600" dirty="0" smtClean="0">
                <a:solidFill>
                  <a:srgbClr val="0000FF"/>
                </a:solidFill>
              </a:rPr>
              <a:t> CO</a:t>
            </a:r>
            <a:r>
              <a:rPr lang="en-US" sz="1600" baseline="-25000" dirty="0" smtClean="0">
                <a:solidFill>
                  <a:srgbClr val="0000FF"/>
                </a:solidFill>
              </a:rPr>
              <a:t>2</a:t>
            </a:r>
            <a:r>
              <a:rPr lang="en-US" sz="1600" dirty="0" smtClean="0">
                <a:solidFill>
                  <a:srgbClr val="0000FF"/>
                </a:solidFill>
              </a:rPr>
              <a:t> conc. </a:t>
            </a:r>
            <a:r>
              <a:rPr lang="en-US" sz="1600" dirty="0">
                <a:solidFill>
                  <a:srgbClr val="0000FF"/>
                </a:solidFill>
              </a:rPr>
              <a:t>i</a:t>
            </a:r>
            <a:r>
              <a:rPr lang="en-US" sz="1600" dirty="0" smtClean="0">
                <a:solidFill>
                  <a:srgbClr val="0000FF"/>
                </a:solidFill>
              </a:rPr>
              <a:t>n </a:t>
            </a:r>
            <a:r>
              <a:rPr lang="en-US" sz="1600" dirty="0" smtClean="0">
                <a:solidFill>
                  <a:srgbClr val="0000FF"/>
                </a:solidFill>
              </a:rPr>
              <a:t>water as measured and from reference</a:t>
            </a:r>
            <a:r>
              <a:rPr lang="en-US" sz="1600" baseline="30000" dirty="0" smtClean="0">
                <a:solidFill>
                  <a:srgbClr val="0000FF"/>
                </a:solidFill>
              </a:rPr>
              <a:t>1</a:t>
            </a:r>
            <a:r>
              <a:rPr lang="en-US" sz="1600" dirty="0" smtClean="0">
                <a:solidFill>
                  <a:srgbClr val="0000FF"/>
                </a:solidFill>
              </a:rPr>
              <a:t>)</a:t>
            </a:r>
            <a:endParaRPr lang="en-US" sz="1600" dirty="0">
              <a:solidFill>
                <a:srgbClr val="0000FF"/>
              </a:solidFill>
            </a:endParaRPr>
          </a:p>
          <a:p>
            <a:pPr marL="106363" lvl="3" indent="0">
              <a:buNone/>
              <a:tabLst>
                <a:tab pos="744538" algn="l"/>
              </a:tabLst>
            </a:pPr>
            <a:endParaRPr lang="en-US" sz="1600" dirty="0">
              <a:solidFill>
                <a:srgbClr val="0000FF"/>
              </a:solidFill>
            </a:endParaRPr>
          </a:p>
          <a:p>
            <a:pPr marL="563563" lvl="4" indent="0">
              <a:buNone/>
              <a:tabLst>
                <a:tab pos="744538" algn="l"/>
              </a:tabLst>
            </a:pPr>
            <a:endParaRPr lang="en-US" sz="1600" dirty="0">
              <a:solidFill>
                <a:srgbClr val="0000FF"/>
              </a:solidFill>
            </a:endParaRPr>
          </a:p>
          <a:p>
            <a:pPr marL="563563" lvl="4" indent="0">
              <a:buNone/>
              <a:tabLst>
                <a:tab pos="744538" algn="l"/>
              </a:tabLst>
            </a:pPr>
            <a:r>
              <a:rPr lang="en-US" sz="1600" dirty="0" smtClean="0">
                <a:solidFill>
                  <a:srgbClr val="0000FF"/>
                </a:solidFill>
              </a:rPr>
              <a:t> </a:t>
            </a:r>
          </a:p>
          <a:p>
            <a:pPr marL="0" indent="-1150937">
              <a:buFont typeface="+mj-lt"/>
              <a:buAutoNum type="arabicPeriod"/>
              <a:tabLst>
                <a:tab pos="744538" algn="l"/>
              </a:tabLst>
            </a:pPr>
            <a:endParaRPr lang="en-US" sz="2200" dirty="0" smtClean="0">
              <a:solidFill>
                <a:srgbClr val="0000FF"/>
              </a:solidFill>
            </a:endParaRPr>
          </a:p>
          <a:p>
            <a:pPr marL="1303338" lvl="3" indent="-342900">
              <a:buAutoNum type="alphaUcPeriod"/>
            </a:pPr>
            <a:endParaRPr lang="en-US" sz="1600" dirty="0">
              <a:solidFill>
                <a:srgbClr val="0000FF"/>
              </a:solidFill>
            </a:endParaRPr>
          </a:p>
          <a:p>
            <a:pPr marL="392113" lvl="3" indent="-285750">
              <a:buFont typeface="Arial"/>
              <a:buChar char="•"/>
              <a:tabLst>
                <a:tab pos="744538" algn="l"/>
              </a:tabLst>
            </a:pPr>
            <a:endParaRPr lang="en-US" sz="1600" dirty="0">
              <a:solidFill>
                <a:srgbClr val="0000FF"/>
              </a:solidFill>
            </a:endParaRPr>
          </a:p>
          <a:p>
            <a:pPr marL="960438" lvl="3" indent="0">
              <a:buNone/>
            </a:pPr>
            <a:endParaRPr lang="en-US" sz="1600" dirty="0" smtClean="0">
              <a:solidFill>
                <a:srgbClr val="0000FF"/>
              </a:solidFill>
            </a:endParaRPr>
          </a:p>
          <a:p>
            <a:pPr marL="846138" lvl="2" indent="-342900">
              <a:buAutoNum type="arabicPeriod"/>
            </a:pPr>
            <a:endParaRPr lang="en-US" sz="1600" b="1" dirty="0" smtClean="0">
              <a:solidFill>
                <a:srgbClr val="0000FF"/>
              </a:solidFill>
            </a:endParaRPr>
          </a:p>
          <a:p>
            <a:pPr marL="846138" lvl="2" indent="-342900">
              <a:buAutoNum type="arabicPeriod"/>
            </a:pPr>
            <a:endParaRPr lang="en-US" sz="1600" dirty="0" smtClean="0">
              <a:solidFill>
                <a:srgbClr val="0000FF"/>
              </a:solidFill>
            </a:endParaRPr>
          </a:p>
          <a:p>
            <a:pPr marL="846138" lvl="2" indent="-342900">
              <a:buAutoNum type="arabicPeriod"/>
            </a:pPr>
            <a:endParaRPr lang="en-US" sz="1600" dirty="0" smtClean="0">
              <a:solidFill>
                <a:srgbClr val="0000FF"/>
              </a:solidFill>
            </a:endParaRPr>
          </a:p>
          <a:p>
            <a:pPr marL="846138" lvl="2" indent="-342900">
              <a:buAutoNum type="arabicPeriod"/>
            </a:pPr>
            <a:endParaRPr lang="en-US" sz="1600" dirty="0">
              <a:solidFill>
                <a:srgbClr val="0000FF"/>
              </a:solidFill>
            </a:endParaRPr>
          </a:p>
          <a:p>
            <a:pPr marL="846138" lvl="2" indent="-342900">
              <a:buFont typeface="+mj-lt"/>
              <a:buAutoNum type="arabicPeriod"/>
            </a:pPr>
            <a:endParaRPr lang="en-US" sz="1600" dirty="0" smtClean="0">
              <a:solidFill>
                <a:srgbClr val="0000FF"/>
              </a:solidFill>
            </a:endParaRPr>
          </a:p>
        </p:txBody>
      </p:sp>
      <p:sp>
        <p:nvSpPr>
          <p:cNvPr id="26" name="Content Placeholder 2"/>
          <p:cNvSpPr txBox="1">
            <a:spLocks/>
          </p:cNvSpPr>
          <p:nvPr/>
        </p:nvSpPr>
        <p:spPr>
          <a:xfrm>
            <a:off x="-33162" y="5029200"/>
            <a:ext cx="9144000" cy="1219200"/>
          </a:xfrm>
          <a:prstGeom prst="rect">
            <a:avLst/>
          </a:prstGeom>
        </p:spPr>
        <p:txBody>
          <a:bodyPr>
            <a:noAutofit/>
          </a:bodyPr>
          <a:lstStyle>
            <a:lvl1pPr marL="342900" indent="-342900" algn="l" defTabSz="457200" rtl="0" eaLnBrk="0" fontAlgn="base" hangingPunct="0">
              <a:spcBef>
                <a:spcPct val="20000"/>
              </a:spcBef>
              <a:spcAft>
                <a:spcPct val="0"/>
              </a:spcAft>
              <a:buFont typeface="Arial" charset="0"/>
              <a:buChar char="•"/>
              <a:defRPr sz="2400" kern="1200">
                <a:solidFill>
                  <a:srgbClr val="FFFFFF"/>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rgbClr val="FFFFFF"/>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rgbClr val="FFFFFF"/>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rgbClr val="FFFFFF"/>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rgbClr val="FFFFFF"/>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endParaRPr lang="en-US" sz="100" dirty="0" smtClean="0">
              <a:solidFill>
                <a:srgbClr val="0000FF"/>
              </a:solidFill>
            </a:endParaRPr>
          </a:p>
          <a:p>
            <a:pPr marL="392113" lvl="3" indent="-285750">
              <a:buFont typeface="Arial"/>
              <a:buChar char="•"/>
              <a:tabLst>
                <a:tab pos="744538" algn="l"/>
              </a:tabLst>
            </a:pPr>
            <a:r>
              <a:rPr lang="en-US" sz="1600" dirty="0" smtClean="0">
                <a:solidFill>
                  <a:srgbClr val="0000FF"/>
                </a:solidFill>
              </a:rPr>
              <a:t>Preliminary results indicate that diffusion of CO</a:t>
            </a:r>
            <a:r>
              <a:rPr lang="en-US" sz="1600" baseline="-25000" dirty="0" smtClean="0">
                <a:solidFill>
                  <a:srgbClr val="0000FF"/>
                </a:solidFill>
              </a:rPr>
              <a:t>2</a:t>
            </a:r>
            <a:r>
              <a:rPr lang="en-US" sz="1600" dirty="0" smtClean="0">
                <a:solidFill>
                  <a:srgbClr val="0000FF"/>
                </a:solidFill>
              </a:rPr>
              <a:t> in PAA solution takes significantly longer times (~80h to breakthrough) than in plain water (breakthrough observed at ~20h)</a:t>
            </a:r>
          </a:p>
          <a:p>
            <a:pPr marL="392113" lvl="3" indent="-285750">
              <a:buFont typeface="Arial"/>
              <a:buChar char="•"/>
              <a:tabLst>
                <a:tab pos="744538" algn="l"/>
              </a:tabLst>
            </a:pPr>
            <a:endParaRPr lang="en-US" sz="800" dirty="0" smtClean="0">
              <a:solidFill>
                <a:srgbClr val="0000FF"/>
              </a:solidFill>
            </a:endParaRPr>
          </a:p>
          <a:p>
            <a:pPr marL="392113" lvl="3" indent="-285750">
              <a:spcBef>
                <a:spcPts val="0"/>
              </a:spcBef>
              <a:buFont typeface="Arial"/>
              <a:buChar char="•"/>
              <a:tabLst>
                <a:tab pos="744538" algn="l"/>
              </a:tabLst>
            </a:pPr>
            <a:r>
              <a:rPr lang="en-US" sz="1600" dirty="0" smtClean="0">
                <a:solidFill>
                  <a:srgbClr val="0000FF"/>
                </a:solidFill>
              </a:rPr>
              <a:t>Experiments on an horizontal column were proposed where convection should play a critical role on speeding up CO</a:t>
            </a:r>
            <a:r>
              <a:rPr lang="en-US" sz="1600" baseline="-25000" dirty="0" smtClean="0">
                <a:solidFill>
                  <a:srgbClr val="0000FF"/>
                </a:solidFill>
              </a:rPr>
              <a:t>2</a:t>
            </a:r>
            <a:r>
              <a:rPr lang="en-US" sz="1600" dirty="0" smtClean="0">
                <a:solidFill>
                  <a:srgbClr val="0000FF"/>
                </a:solidFill>
              </a:rPr>
              <a:t> transport. Results in next slide. </a:t>
            </a:r>
          </a:p>
          <a:p>
            <a:pPr marL="106363" lvl="3" indent="0">
              <a:buFont typeface="Arial" charset="0"/>
              <a:buNone/>
              <a:tabLst>
                <a:tab pos="744538" algn="l"/>
              </a:tabLst>
            </a:pPr>
            <a:endParaRPr lang="en-US" sz="1600" dirty="0" smtClean="0">
              <a:solidFill>
                <a:srgbClr val="0000FF"/>
              </a:solidFill>
            </a:endParaRPr>
          </a:p>
          <a:p>
            <a:pPr marL="563563" lvl="4" indent="0">
              <a:buNone/>
              <a:tabLst>
                <a:tab pos="744538" algn="l"/>
              </a:tabLst>
            </a:pPr>
            <a:r>
              <a:rPr lang="en-US" sz="1050" dirty="0" smtClean="0">
                <a:solidFill>
                  <a:srgbClr val="0000FF"/>
                </a:solidFill>
              </a:rPr>
              <a:t>(1) Z. Dian et al</a:t>
            </a:r>
            <a:r>
              <a:rPr lang="en-US" sz="1050" dirty="0">
                <a:solidFill>
                  <a:srgbClr val="0000FF"/>
                </a:solidFill>
              </a:rPr>
              <a:t>. Chemical Geology 193 (2003) 257–271 </a:t>
            </a:r>
          </a:p>
          <a:p>
            <a:pPr marL="563563" lvl="4" indent="0">
              <a:buNone/>
              <a:tabLst>
                <a:tab pos="744538" algn="l"/>
              </a:tabLst>
            </a:pPr>
            <a:endParaRPr lang="en-US" sz="1600" dirty="0" smtClean="0">
              <a:solidFill>
                <a:srgbClr val="0000FF"/>
              </a:solidFill>
            </a:endParaRPr>
          </a:p>
          <a:p>
            <a:pPr marL="563563" lvl="4" indent="0">
              <a:buFont typeface="Arial" charset="0"/>
              <a:buNone/>
              <a:tabLst>
                <a:tab pos="744538" algn="l"/>
              </a:tabLst>
            </a:pPr>
            <a:r>
              <a:rPr lang="en-US" sz="1600" dirty="0" smtClean="0">
                <a:solidFill>
                  <a:srgbClr val="0000FF"/>
                </a:solidFill>
              </a:rPr>
              <a:t> </a:t>
            </a:r>
          </a:p>
          <a:p>
            <a:pPr marL="906463" lvl="4" indent="-342900">
              <a:buFont typeface="+mj-lt"/>
              <a:buAutoNum type="arabicPeriod"/>
              <a:tabLst>
                <a:tab pos="744538" algn="l"/>
              </a:tabLst>
            </a:pPr>
            <a:endParaRPr lang="en-US" sz="1600" dirty="0" smtClean="0">
              <a:solidFill>
                <a:srgbClr val="0000FF"/>
              </a:solidFill>
            </a:endParaRPr>
          </a:p>
          <a:p>
            <a:pPr marL="1303338" lvl="3" indent="-342900">
              <a:buFont typeface="Arial" charset="0"/>
              <a:buAutoNum type="alphaUcPeriod"/>
            </a:pPr>
            <a:endParaRPr lang="en-US" sz="1600" dirty="0" smtClean="0">
              <a:solidFill>
                <a:srgbClr val="0000FF"/>
              </a:solidFill>
            </a:endParaRPr>
          </a:p>
          <a:p>
            <a:pPr marL="392113" lvl="3" indent="-285750">
              <a:buFont typeface="Arial"/>
              <a:buChar char="•"/>
              <a:tabLst>
                <a:tab pos="744538" algn="l"/>
              </a:tabLst>
            </a:pPr>
            <a:endParaRPr lang="en-US" sz="1600" dirty="0" smtClean="0">
              <a:solidFill>
                <a:srgbClr val="0000FF"/>
              </a:solidFill>
            </a:endParaRPr>
          </a:p>
          <a:p>
            <a:pPr marL="960438" lvl="3" indent="0">
              <a:buFont typeface="Arial" charset="0"/>
              <a:buNone/>
            </a:pPr>
            <a:endParaRPr lang="en-US" sz="1600" dirty="0" smtClean="0">
              <a:solidFill>
                <a:srgbClr val="0000FF"/>
              </a:solidFill>
            </a:endParaRPr>
          </a:p>
          <a:p>
            <a:pPr marL="846138" lvl="2" indent="-342900">
              <a:buFont typeface="Arial" charset="0"/>
              <a:buAutoNum type="arabicPeriod"/>
            </a:pPr>
            <a:endParaRPr lang="en-US" sz="1600" b="1" dirty="0" smtClean="0">
              <a:solidFill>
                <a:srgbClr val="0000FF"/>
              </a:solidFill>
            </a:endParaRPr>
          </a:p>
          <a:p>
            <a:pPr marL="846138" lvl="2" indent="-342900">
              <a:buFont typeface="Arial" charset="0"/>
              <a:buAutoNum type="arabicPeriod"/>
            </a:pPr>
            <a:endParaRPr lang="en-US" sz="1600" dirty="0" smtClean="0">
              <a:solidFill>
                <a:srgbClr val="0000FF"/>
              </a:solidFill>
            </a:endParaRPr>
          </a:p>
          <a:p>
            <a:pPr marL="846138" lvl="2" indent="-342900">
              <a:buFont typeface="Arial" charset="0"/>
              <a:buAutoNum type="arabicPeriod"/>
            </a:pPr>
            <a:endParaRPr lang="en-US" sz="1600" dirty="0" smtClean="0">
              <a:solidFill>
                <a:srgbClr val="0000FF"/>
              </a:solidFill>
            </a:endParaRPr>
          </a:p>
          <a:p>
            <a:pPr marL="846138" lvl="2" indent="-342900">
              <a:buFont typeface="Arial" charset="0"/>
              <a:buAutoNum type="arabicPeriod"/>
            </a:pPr>
            <a:endParaRPr lang="en-US" sz="1600" dirty="0" smtClean="0">
              <a:solidFill>
                <a:srgbClr val="0000FF"/>
              </a:solidFill>
            </a:endParaRPr>
          </a:p>
          <a:p>
            <a:pPr marL="846138" lvl="2" indent="-342900">
              <a:buFont typeface="+mj-lt"/>
              <a:buAutoNum type="arabicPeriod"/>
            </a:pPr>
            <a:endParaRPr lang="en-US" sz="1600" dirty="0" smtClean="0">
              <a:solidFill>
                <a:srgbClr val="0000FF"/>
              </a:solidFill>
            </a:endParaRPr>
          </a:p>
        </p:txBody>
      </p:sp>
      <p:grpSp>
        <p:nvGrpSpPr>
          <p:cNvPr id="37" name="Group 36"/>
          <p:cNvGrpSpPr/>
          <p:nvPr/>
        </p:nvGrpSpPr>
        <p:grpSpPr>
          <a:xfrm>
            <a:off x="304800" y="2057400"/>
            <a:ext cx="8284302" cy="2971800"/>
            <a:chOff x="304800" y="2209800"/>
            <a:chExt cx="8284302" cy="2971800"/>
          </a:xfrm>
        </p:grpSpPr>
        <p:pic>
          <p:nvPicPr>
            <p:cNvPr id="5" name="Picture 4"/>
            <p:cNvPicPr>
              <a:picLocks noChangeAspect="1"/>
            </p:cNvPicPr>
            <p:nvPr/>
          </p:nvPicPr>
          <p:blipFill>
            <a:blip r:embed="rId3"/>
            <a:stretch>
              <a:fillRect/>
            </a:stretch>
          </p:blipFill>
          <p:spPr>
            <a:xfrm>
              <a:off x="304800" y="2209800"/>
              <a:ext cx="2910732" cy="2595205"/>
            </a:xfrm>
            <a:prstGeom prst="rect">
              <a:avLst/>
            </a:prstGeom>
          </p:spPr>
        </p:pic>
        <p:pic>
          <p:nvPicPr>
            <p:cNvPr id="7" name="Picture 6"/>
            <p:cNvPicPr>
              <a:picLocks noChangeAspect="1"/>
            </p:cNvPicPr>
            <p:nvPr/>
          </p:nvPicPr>
          <p:blipFill>
            <a:blip r:embed="rId4"/>
            <a:stretch>
              <a:fillRect/>
            </a:stretch>
          </p:blipFill>
          <p:spPr>
            <a:xfrm>
              <a:off x="5638800" y="2209800"/>
              <a:ext cx="2950302" cy="2599851"/>
            </a:xfrm>
            <a:prstGeom prst="rect">
              <a:avLst/>
            </a:prstGeom>
          </p:spPr>
        </p:pic>
        <p:cxnSp>
          <p:nvCxnSpPr>
            <p:cNvPr id="12" name="Straight Arrow Connector 11"/>
            <p:cNvCxnSpPr/>
            <p:nvPr/>
          </p:nvCxnSpPr>
          <p:spPr>
            <a:xfrm flipV="1">
              <a:off x="2362200" y="2725648"/>
              <a:ext cx="1003721" cy="855752"/>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5486400" y="2743200"/>
              <a:ext cx="2667000" cy="8382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429000" y="2209800"/>
              <a:ext cx="1981200" cy="1524000"/>
            </a:xfrm>
            <a:prstGeom prst="rect">
              <a:avLst/>
            </a:prstGeom>
          </p:spPr>
          <p:txBody>
            <a:bodyPr vert="horz" wrap="non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400" b="1" i="0" u="none" strike="noStrike" kern="1200" cap="none" spc="0" normalizeH="0" baseline="0" noProof="0" dirty="0" smtClean="0">
                  <a:ln>
                    <a:noFill/>
                  </a:ln>
                  <a:solidFill>
                    <a:srgbClr val="50565C"/>
                  </a:solidFill>
                  <a:effectLst/>
                  <a:uLnTx/>
                  <a:uFillTx/>
                  <a:latin typeface="Arial Narrow"/>
                  <a:ea typeface="+mn-ea"/>
                  <a:cs typeface="Arial Narrow"/>
                </a:rPr>
                <a:t>CO</a:t>
              </a:r>
              <a:r>
                <a:rPr kumimoji="0" lang="en-US" sz="1400" b="1" i="0" u="none" strike="noStrike" kern="1200" cap="none" spc="0" normalizeH="0" baseline="-25000" noProof="0" dirty="0" smtClean="0">
                  <a:ln>
                    <a:noFill/>
                  </a:ln>
                  <a:solidFill>
                    <a:srgbClr val="50565C"/>
                  </a:solidFill>
                  <a:effectLst/>
                  <a:uLnTx/>
                  <a:uFillTx/>
                  <a:latin typeface="Arial Narrow"/>
                  <a:ea typeface="+mn-ea"/>
                  <a:cs typeface="Arial Narrow"/>
                </a:rPr>
                <a:t>2 </a:t>
              </a:r>
              <a:r>
                <a:rPr kumimoji="0" lang="en-US" sz="1400" b="1" i="0" u="none" strike="noStrike" kern="1200" cap="none" spc="0" normalizeH="0" noProof="0" dirty="0" smtClean="0">
                  <a:ln>
                    <a:noFill/>
                  </a:ln>
                  <a:solidFill>
                    <a:srgbClr val="50565C"/>
                  </a:solidFill>
                  <a:effectLst/>
                  <a:uLnTx/>
                  <a:uFillTx/>
                  <a:latin typeface="Arial Narrow"/>
                  <a:ea typeface="+mn-ea"/>
                  <a:cs typeface="Arial Narrow"/>
                </a:rPr>
                <a:t>breakthrough on</a:t>
              </a:r>
            </a:p>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400" b="1" i="0" u="none" strike="noStrike" kern="1200" cap="none" spc="0" normalizeH="0" noProof="0" dirty="0" smtClean="0">
                  <a:ln>
                    <a:noFill/>
                  </a:ln>
                  <a:solidFill>
                    <a:srgbClr val="50565C"/>
                  </a:solidFill>
                  <a:effectLst/>
                  <a:uLnTx/>
                  <a:uFillTx/>
                  <a:latin typeface="Arial Narrow"/>
                  <a:ea typeface="+mn-ea"/>
                  <a:cs typeface="Arial Narrow"/>
                </a:rPr>
                <a:t> the other side of the column.</a:t>
              </a:r>
            </a:p>
            <a:p>
              <a:pPr marL="0" marR="0" indent="0" algn="ctr" defTabSz="457200" rtl="0" eaLnBrk="1" fontAlgn="auto" latinLnBrk="0" hangingPunct="1">
                <a:lnSpc>
                  <a:spcPct val="100000"/>
                </a:lnSpc>
                <a:spcBef>
                  <a:spcPct val="20000"/>
                </a:spcBef>
                <a:spcAft>
                  <a:spcPts val="0"/>
                </a:spcAft>
                <a:buClrTx/>
                <a:buSzTx/>
                <a:buFont typeface="Arial"/>
                <a:buNone/>
                <a:tabLst/>
              </a:pPr>
              <a:r>
                <a:rPr lang="en-US" sz="1400" b="1" dirty="0" smtClean="0">
                  <a:solidFill>
                    <a:srgbClr val="50565C"/>
                  </a:solidFill>
                  <a:latin typeface="Arial Narrow"/>
                  <a:cs typeface="Arial Narrow"/>
                </a:rPr>
                <a:t>In both cases mainly </a:t>
              </a:r>
            </a:p>
            <a:p>
              <a:pPr marL="0" marR="0" indent="0" algn="ctr" defTabSz="457200" rtl="0" eaLnBrk="1" fontAlgn="auto" latinLnBrk="0" hangingPunct="1">
                <a:lnSpc>
                  <a:spcPct val="100000"/>
                </a:lnSpc>
                <a:spcBef>
                  <a:spcPct val="20000"/>
                </a:spcBef>
                <a:spcAft>
                  <a:spcPts val="0"/>
                </a:spcAft>
                <a:buClrTx/>
                <a:buSzTx/>
                <a:buFont typeface="Arial"/>
                <a:buNone/>
                <a:tabLst/>
              </a:pPr>
              <a:r>
                <a:rPr lang="en-US" sz="1400" b="1" dirty="0">
                  <a:solidFill>
                    <a:srgbClr val="50565C"/>
                  </a:solidFill>
                  <a:latin typeface="Arial Narrow"/>
                  <a:cs typeface="Arial Narrow"/>
                </a:rPr>
                <a:t>d</a:t>
              </a:r>
              <a:r>
                <a:rPr lang="en-US" sz="1400" b="1" dirty="0" smtClean="0">
                  <a:solidFill>
                    <a:srgbClr val="50565C"/>
                  </a:solidFill>
                  <a:latin typeface="Arial Narrow"/>
                  <a:cs typeface="Arial Narrow"/>
                </a:rPr>
                <a:t>iffusion-based transport,</a:t>
              </a:r>
            </a:p>
            <a:p>
              <a:pPr marL="0" marR="0" indent="0" algn="ctr" defTabSz="457200" rtl="0" eaLnBrk="1" fontAlgn="auto" latinLnBrk="0" hangingPunct="1">
                <a:lnSpc>
                  <a:spcPct val="100000"/>
                </a:lnSpc>
                <a:spcBef>
                  <a:spcPct val="20000"/>
                </a:spcBef>
                <a:spcAft>
                  <a:spcPts val="0"/>
                </a:spcAft>
                <a:buClrTx/>
                <a:buSzTx/>
                <a:buFont typeface="Arial"/>
                <a:buNone/>
                <a:tabLst/>
              </a:pPr>
              <a:r>
                <a:rPr lang="en-US" sz="1400" b="1" u="sng" dirty="0">
                  <a:solidFill>
                    <a:srgbClr val="50565C"/>
                  </a:solidFill>
                  <a:latin typeface="Arial Narrow"/>
                  <a:cs typeface="Arial Narrow"/>
                </a:rPr>
                <a:t>n</a:t>
              </a:r>
              <a:r>
                <a:rPr kumimoji="0" lang="en-US" sz="1400" b="1" i="0" u="sng" strike="noStrike" kern="1200" cap="none" spc="0" normalizeH="0" noProof="0" dirty="0" smtClean="0">
                  <a:ln>
                    <a:noFill/>
                  </a:ln>
                  <a:solidFill>
                    <a:srgbClr val="50565C"/>
                  </a:solidFill>
                  <a:effectLst/>
                  <a:uLnTx/>
                  <a:uFillTx/>
                  <a:latin typeface="Arial Narrow"/>
                  <a:cs typeface="Arial Narrow"/>
                </a:rPr>
                <a:t>o convection</a:t>
              </a:r>
            </a:p>
          </p:txBody>
        </p:sp>
        <p:sp>
          <p:nvSpPr>
            <p:cNvPr id="35" name="TextBox 34"/>
            <p:cNvSpPr txBox="1"/>
            <p:nvPr/>
          </p:nvSpPr>
          <p:spPr>
            <a:xfrm>
              <a:off x="838200" y="4800600"/>
              <a:ext cx="1981200" cy="381000"/>
            </a:xfrm>
            <a:prstGeom prst="rect">
              <a:avLst/>
            </a:prstGeom>
          </p:spPr>
          <p:txBody>
            <a:bodyPr vert="horz" wrap="non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400" b="1" i="0" u="none" strike="noStrike" kern="1200" cap="none" spc="0" normalizeH="0" baseline="0" noProof="0" dirty="0" smtClean="0">
                  <a:ln>
                    <a:noFill/>
                  </a:ln>
                  <a:solidFill>
                    <a:srgbClr val="50565C"/>
                  </a:solidFill>
                  <a:effectLst/>
                  <a:uLnTx/>
                  <a:uFillTx/>
                  <a:latin typeface="Arial Narrow"/>
                  <a:ea typeface="+mn-ea"/>
                  <a:cs typeface="Arial Narrow"/>
                </a:rPr>
                <a:t>Water</a:t>
              </a:r>
              <a:endParaRPr kumimoji="0" lang="en-US" sz="1400" b="1" i="0" u="none" strike="noStrike" kern="1200" cap="none" spc="0" normalizeH="0" noProof="0" dirty="0" smtClean="0">
                <a:ln>
                  <a:noFill/>
                </a:ln>
                <a:solidFill>
                  <a:srgbClr val="50565C"/>
                </a:solidFill>
                <a:effectLst/>
                <a:uLnTx/>
                <a:uFillTx/>
                <a:latin typeface="Arial Narrow"/>
                <a:ea typeface="+mn-ea"/>
                <a:cs typeface="Arial Narrow"/>
              </a:endParaRPr>
            </a:p>
          </p:txBody>
        </p:sp>
        <p:sp>
          <p:nvSpPr>
            <p:cNvPr id="36" name="TextBox 35"/>
            <p:cNvSpPr txBox="1"/>
            <p:nvPr/>
          </p:nvSpPr>
          <p:spPr>
            <a:xfrm>
              <a:off x="6248400" y="4800600"/>
              <a:ext cx="1981200" cy="381000"/>
            </a:xfrm>
            <a:prstGeom prst="rect">
              <a:avLst/>
            </a:prstGeom>
          </p:spPr>
          <p:txBody>
            <a:bodyPr vert="horz" wrap="non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lang="en-US" sz="1400" b="1" dirty="0" err="1" smtClean="0">
                  <a:solidFill>
                    <a:srgbClr val="50565C"/>
                  </a:solidFill>
                  <a:latin typeface="Arial Narrow"/>
                  <a:cs typeface="Arial Narrow"/>
                </a:rPr>
                <a:t>StimuFrac</a:t>
              </a:r>
              <a:r>
                <a:rPr lang="en-US" sz="1400" b="1" dirty="0" smtClean="0">
                  <a:solidFill>
                    <a:srgbClr val="50565C"/>
                  </a:solidFill>
                  <a:latin typeface="Arial Narrow"/>
                  <a:cs typeface="Arial Narrow"/>
                </a:rPr>
                <a:t> (PAA 1wt%)</a:t>
              </a:r>
              <a:endParaRPr kumimoji="0" lang="en-US" sz="1400" b="1" i="0" u="none" strike="noStrike" kern="1200" cap="none" spc="0" normalizeH="0" noProof="0" dirty="0" smtClean="0">
                <a:ln>
                  <a:noFill/>
                </a:ln>
                <a:solidFill>
                  <a:srgbClr val="50565C"/>
                </a:solidFill>
                <a:effectLst/>
                <a:uLnTx/>
                <a:uFillTx/>
                <a:latin typeface="Arial Narrow"/>
                <a:ea typeface="+mn-ea"/>
                <a:cs typeface="Arial Narrow"/>
              </a:endParaRPr>
            </a:p>
          </p:txBody>
        </p:sp>
      </p:grpSp>
      <p:cxnSp>
        <p:nvCxnSpPr>
          <p:cNvPr id="38" name="Straight Arrow Connector 37"/>
          <p:cNvCxnSpPr/>
          <p:nvPr/>
        </p:nvCxnSpPr>
        <p:spPr>
          <a:xfrm flipH="1">
            <a:off x="5334000" y="3592900"/>
            <a:ext cx="2626508" cy="6743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352800" y="3733800"/>
            <a:ext cx="1981200" cy="1219200"/>
          </a:xfrm>
          <a:prstGeom prst="rect">
            <a:avLst/>
          </a:prstGeom>
        </p:spPr>
        <p:txBody>
          <a:bodyPr vert="horz" wrap="none" lIns="91440" tIns="45720" rIns="91440" bIns="45720" rtlCol="0">
            <a:normAutofit fontScale="92500" lnSpcReduction="1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400" b="1" i="0" u="none" strike="noStrike" kern="1200" cap="none" spc="0" normalizeH="0" baseline="0" noProof="0" dirty="0" smtClean="0">
                <a:ln>
                  <a:noFill/>
                </a:ln>
                <a:solidFill>
                  <a:srgbClr val="50565C"/>
                </a:solidFill>
                <a:effectLst/>
                <a:uLnTx/>
                <a:uFillTx/>
                <a:latin typeface="Arial Narrow"/>
                <a:ea typeface="+mn-ea"/>
                <a:cs typeface="Arial Narrow"/>
              </a:rPr>
              <a:t>Assuming CO</a:t>
            </a:r>
            <a:r>
              <a:rPr kumimoji="0" lang="en-US" sz="1400" b="1" i="0" u="none" strike="noStrike" kern="1200" cap="none" spc="0" normalizeH="0" baseline="-25000" noProof="0" dirty="0" smtClean="0">
                <a:ln>
                  <a:noFill/>
                </a:ln>
                <a:solidFill>
                  <a:srgbClr val="50565C"/>
                </a:solidFill>
                <a:effectLst/>
                <a:uLnTx/>
                <a:uFillTx/>
                <a:latin typeface="Arial Narrow"/>
                <a:ea typeface="+mn-ea"/>
                <a:cs typeface="Arial Narrow"/>
              </a:rPr>
              <a:t>2</a:t>
            </a:r>
            <a:r>
              <a:rPr kumimoji="0" lang="en-US" sz="1400" b="1" i="0" u="none" strike="noStrike" kern="1200" cap="none" spc="0" normalizeH="0" baseline="0" noProof="0" dirty="0" smtClean="0">
                <a:ln>
                  <a:noFill/>
                </a:ln>
                <a:solidFill>
                  <a:srgbClr val="50565C"/>
                </a:solidFill>
                <a:effectLst/>
                <a:uLnTx/>
                <a:uFillTx/>
                <a:latin typeface="Arial Narrow"/>
                <a:ea typeface="+mn-ea"/>
                <a:cs typeface="Arial Narrow"/>
              </a:rPr>
              <a:t> BKG</a:t>
            </a:r>
            <a:r>
              <a:rPr kumimoji="0" lang="en-US" sz="1400" b="1" i="0" u="none" strike="noStrike" kern="1200" cap="none" spc="0" normalizeH="0" noProof="0" dirty="0" smtClean="0">
                <a:ln>
                  <a:noFill/>
                </a:ln>
                <a:solidFill>
                  <a:srgbClr val="50565C"/>
                </a:solidFill>
                <a:effectLst/>
                <a:uLnTx/>
                <a:uFillTx/>
                <a:latin typeface="Arial Narrow"/>
                <a:ea typeface="+mn-ea"/>
                <a:cs typeface="Arial Narrow"/>
              </a:rPr>
              <a:t> </a:t>
            </a:r>
          </a:p>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400" b="1" i="0" u="none" strike="noStrike" kern="1200" cap="none" spc="0" normalizeH="0" noProof="0" dirty="0" smtClean="0">
                <a:ln>
                  <a:noFill/>
                </a:ln>
                <a:solidFill>
                  <a:srgbClr val="50565C"/>
                </a:solidFill>
                <a:effectLst/>
                <a:uLnTx/>
                <a:uFillTx/>
                <a:latin typeface="Arial Narrow"/>
                <a:ea typeface="+mn-ea"/>
                <a:cs typeface="Arial Narrow"/>
              </a:rPr>
              <a:t>concentration (red plot) in </a:t>
            </a:r>
          </a:p>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400" b="1" i="0" u="none" strike="noStrike" kern="1200" cap="none" spc="0" normalizeH="0" noProof="0" dirty="0" err="1" smtClean="0">
                <a:ln>
                  <a:noFill/>
                </a:ln>
                <a:solidFill>
                  <a:srgbClr val="50565C"/>
                </a:solidFill>
                <a:effectLst/>
                <a:uLnTx/>
                <a:uFillTx/>
                <a:latin typeface="Arial Narrow"/>
                <a:ea typeface="+mn-ea"/>
                <a:cs typeface="Arial Narrow"/>
              </a:rPr>
              <a:t>StimuFrac</a:t>
            </a:r>
            <a:r>
              <a:rPr kumimoji="0" lang="en-US" sz="1400" b="1" i="0" u="none" strike="noStrike" kern="1200" cap="none" spc="0" normalizeH="0" noProof="0" dirty="0" smtClean="0">
                <a:ln>
                  <a:noFill/>
                </a:ln>
                <a:solidFill>
                  <a:srgbClr val="50565C"/>
                </a:solidFill>
                <a:effectLst/>
                <a:uLnTx/>
                <a:uFillTx/>
                <a:latin typeface="Arial Narrow"/>
                <a:ea typeface="+mn-ea"/>
                <a:cs typeface="Arial Narrow"/>
              </a:rPr>
              <a:t> solution is similar </a:t>
            </a:r>
          </a:p>
          <a:p>
            <a:pPr marL="0" marR="0" indent="0" algn="ctr" defTabSz="457200" rtl="0" eaLnBrk="1" fontAlgn="auto" latinLnBrk="0" hangingPunct="1">
              <a:lnSpc>
                <a:spcPct val="100000"/>
              </a:lnSpc>
              <a:spcBef>
                <a:spcPct val="20000"/>
              </a:spcBef>
              <a:spcAft>
                <a:spcPts val="0"/>
              </a:spcAft>
              <a:buClrTx/>
              <a:buSzTx/>
              <a:buFont typeface="Arial"/>
              <a:buNone/>
              <a:tabLst/>
            </a:pPr>
            <a:r>
              <a:rPr lang="en-US" sz="1400" b="1" noProof="0" dirty="0" smtClean="0">
                <a:solidFill>
                  <a:srgbClr val="50565C"/>
                </a:solidFill>
                <a:latin typeface="Arial Narrow"/>
                <a:cs typeface="Arial Narrow"/>
              </a:rPr>
              <a:t>to pure water though it </a:t>
            </a:r>
          </a:p>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400" b="1" i="0" strike="noStrike" kern="1200" cap="none" spc="0" normalizeH="0" dirty="0" smtClean="0">
                <a:ln>
                  <a:noFill/>
                </a:ln>
                <a:solidFill>
                  <a:srgbClr val="50565C"/>
                </a:solidFill>
                <a:effectLst/>
                <a:uLnTx/>
                <a:uFillTx/>
                <a:latin typeface="Arial Narrow"/>
                <a:cs typeface="Arial Narrow"/>
              </a:rPr>
              <a:t>should be about 5% lower</a:t>
            </a:r>
            <a:r>
              <a:rPr kumimoji="0" lang="en-US" sz="1400" b="1" i="0" strike="noStrike" kern="1200" cap="none" spc="0" normalizeH="0" baseline="30000" dirty="0" smtClean="0">
                <a:ln>
                  <a:noFill/>
                </a:ln>
                <a:solidFill>
                  <a:srgbClr val="50565C"/>
                </a:solidFill>
                <a:effectLst/>
                <a:uLnTx/>
                <a:uFillTx/>
                <a:latin typeface="Arial Narrow"/>
                <a:cs typeface="Arial Narrow"/>
              </a:rPr>
              <a:t>(</a:t>
            </a:r>
            <a:r>
              <a:rPr lang="en-US" sz="1400" b="1" baseline="30000" dirty="0" smtClean="0">
                <a:solidFill>
                  <a:srgbClr val="50565C"/>
                </a:solidFill>
                <a:latin typeface="Arial Narrow"/>
                <a:cs typeface="Arial Narrow"/>
              </a:rPr>
              <a:t>1)</a:t>
            </a:r>
            <a:endParaRPr kumimoji="0" lang="en-US" sz="1400" b="1" i="0" strike="noStrike" kern="1200" cap="none" spc="0" normalizeH="0" baseline="30000" noProof="0" dirty="0" smtClean="0">
              <a:ln>
                <a:noFill/>
              </a:ln>
              <a:solidFill>
                <a:srgbClr val="50565C"/>
              </a:solidFill>
              <a:effectLst/>
              <a:uLnTx/>
              <a:uFillTx/>
              <a:latin typeface="Arial Narrow"/>
              <a:cs typeface="Arial Narrow"/>
            </a:endParaRPr>
          </a:p>
        </p:txBody>
      </p:sp>
    </p:spTree>
    <p:extLst>
      <p:ext uri="{BB962C8B-B14F-4D97-AF65-F5344CB8AC3E}">
        <p14:creationId xmlns:p14="http://schemas.microsoft.com/office/powerpoint/2010/main" val="33992068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685800"/>
            <a:ext cx="9067800" cy="1295400"/>
          </a:xfrm>
        </p:spPr>
        <p:txBody>
          <a:bodyPr>
            <a:noAutofit/>
          </a:bodyPr>
          <a:lstStyle/>
          <a:p>
            <a:pPr marL="0" lvl="0" indent="0">
              <a:buNone/>
            </a:pPr>
            <a:r>
              <a:rPr lang="en-US" sz="2000" b="1" dirty="0" smtClean="0">
                <a:solidFill>
                  <a:srgbClr val="0000FF"/>
                </a:solidFill>
              </a:rPr>
              <a:t>CO2 </a:t>
            </a:r>
            <a:r>
              <a:rPr lang="en-US" sz="2000" b="1" dirty="0">
                <a:solidFill>
                  <a:srgbClr val="0000FF"/>
                </a:solidFill>
              </a:rPr>
              <a:t>diffusion</a:t>
            </a:r>
            <a:r>
              <a:rPr lang="en-US" sz="2000" b="1" dirty="0" smtClean="0">
                <a:solidFill>
                  <a:srgbClr val="0000FF"/>
                </a:solidFill>
              </a:rPr>
              <a:t>/convection </a:t>
            </a:r>
            <a:r>
              <a:rPr lang="en-US" sz="2000" b="1" dirty="0">
                <a:solidFill>
                  <a:srgbClr val="0000FF"/>
                </a:solidFill>
              </a:rPr>
              <a:t>through fractures </a:t>
            </a:r>
            <a:r>
              <a:rPr lang="en-US" sz="2000" b="1" dirty="0" smtClean="0">
                <a:solidFill>
                  <a:srgbClr val="0000FF"/>
                </a:solidFill>
              </a:rPr>
              <a:t>(cont.)</a:t>
            </a:r>
            <a:endParaRPr lang="en-US" sz="2000" b="1" dirty="0" smtClean="0">
              <a:solidFill>
                <a:srgbClr val="0000FF"/>
              </a:solidFill>
            </a:endParaRPr>
          </a:p>
          <a:p>
            <a:pPr marL="0" lvl="0" indent="0" algn="ctr">
              <a:buNone/>
            </a:pPr>
            <a:endParaRPr lang="en-US" sz="200" dirty="0" smtClean="0">
              <a:solidFill>
                <a:srgbClr val="0000FF"/>
              </a:solidFill>
            </a:endParaRPr>
          </a:p>
          <a:p>
            <a:pPr marL="227013" lvl="3" indent="-165100">
              <a:buFont typeface="Arial"/>
              <a:buChar char="•"/>
              <a:tabLst>
                <a:tab pos="744538" algn="l"/>
              </a:tabLst>
            </a:pPr>
            <a:r>
              <a:rPr lang="en-US" sz="1500" dirty="0" smtClean="0">
                <a:solidFill>
                  <a:srgbClr val="0000FF"/>
                </a:solidFill>
              </a:rPr>
              <a:t>CO2 transport experiments in a horizontal (15.8”long x 0.245” diameter) sand-packed column (particle size 20/30 mesh, 600-850</a:t>
            </a:r>
            <a:r>
              <a:rPr lang="en-US" sz="1500" dirty="0" smtClean="0">
                <a:solidFill>
                  <a:srgbClr val="0000FF"/>
                </a:solidFill>
                <a:latin typeface="Symbol" charset="2"/>
                <a:cs typeface="Symbol" charset="2"/>
              </a:rPr>
              <a:t>m</a:t>
            </a:r>
            <a:r>
              <a:rPr lang="en-US" sz="1500" dirty="0" smtClean="0">
                <a:solidFill>
                  <a:srgbClr val="0000FF"/>
                </a:solidFill>
                <a:latin typeface="+mn-lt"/>
                <a:cs typeface="Symbol" charset="2"/>
              </a:rPr>
              <a:t>m)</a:t>
            </a:r>
            <a:r>
              <a:rPr lang="en-US" sz="1500" dirty="0" smtClean="0">
                <a:solidFill>
                  <a:srgbClr val="0000FF"/>
                </a:solidFill>
              </a:rPr>
              <a:t> filled with </a:t>
            </a:r>
            <a:r>
              <a:rPr lang="en-US" sz="1500" dirty="0" err="1" smtClean="0">
                <a:solidFill>
                  <a:srgbClr val="0000FF"/>
                </a:solidFill>
              </a:rPr>
              <a:t>StimuFrac</a:t>
            </a:r>
            <a:r>
              <a:rPr lang="en-US" sz="1500" dirty="0" smtClean="0">
                <a:solidFill>
                  <a:srgbClr val="0000FF"/>
                </a:solidFill>
              </a:rPr>
              <a:t> fluid (PAA 1wt% in water) were performed to determine CO2 breakthrough times when CO2 transport occur by both, diffusion and </a:t>
            </a:r>
            <a:r>
              <a:rPr lang="en-US" sz="1500" b="1" dirty="0" smtClean="0">
                <a:solidFill>
                  <a:srgbClr val="0000FF"/>
                </a:solidFill>
              </a:rPr>
              <a:t>convection.</a:t>
            </a:r>
            <a:endParaRPr lang="en-US" sz="1500" b="1" dirty="0">
              <a:solidFill>
                <a:srgbClr val="0000FF"/>
              </a:solidFill>
            </a:endParaRPr>
          </a:p>
          <a:p>
            <a:pPr marL="106363" lvl="3" indent="0">
              <a:buNone/>
              <a:tabLst>
                <a:tab pos="744538" algn="l"/>
              </a:tabLst>
            </a:pPr>
            <a:endParaRPr lang="en-US" sz="1600" dirty="0">
              <a:solidFill>
                <a:srgbClr val="0000FF"/>
              </a:solidFill>
            </a:endParaRPr>
          </a:p>
          <a:p>
            <a:pPr marL="563563" lvl="4" indent="0">
              <a:buNone/>
              <a:tabLst>
                <a:tab pos="744538" algn="l"/>
              </a:tabLst>
            </a:pPr>
            <a:endParaRPr lang="en-US" sz="1600" dirty="0">
              <a:solidFill>
                <a:srgbClr val="0000FF"/>
              </a:solidFill>
            </a:endParaRPr>
          </a:p>
          <a:p>
            <a:pPr marL="563563" lvl="4" indent="0">
              <a:buNone/>
              <a:tabLst>
                <a:tab pos="744538" algn="l"/>
              </a:tabLst>
            </a:pPr>
            <a:r>
              <a:rPr lang="en-US" sz="1600" dirty="0" smtClean="0">
                <a:solidFill>
                  <a:srgbClr val="0000FF"/>
                </a:solidFill>
              </a:rPr>
              <a:t> </a:t>
            </a:r>
          </a:p>
          <a:p>
            <a:pPr marL="0" indent="-1150937">
              <a:buFont typeface="+mj-lt"/>
              <a:buAutoNum type="arabicPeriod"/>
              <a:tabLst>
                <a:tab pos="744538" algn="l"/>
              </a:tabLst>
            </a:pPr>
            <a:endParaRPr lang="en-US" sz="2200" dirty="0" smtClean="0">
              <a:solidFill>
                <a:srgbClr val="0000FF"/>
              </a:solidFill>
            </a:endParaRPr>
          </a:p>
          <a:p>
            <a:pPr marL="1303338" lvl="3" indent="-342900">
              <a:buAutoNum type="alphaUcPeriod"/>
            </a:pPr>
            <a:endParaRPr lang="en-US" sz="1600" dirty="0">
              <a:solidFill>
                <a:srgbClr val="0000FF"/>
              </a:solidFill>
            </a:endParaRPr>
          </a:p>
          <a:p>
            <a:pPr marL="392113" lvl="3" indent="-285750">
              <a:buFont typeface="Arial"/>
              <a:buChar char="•"/>
              <a:tabLst>
                <a:tab pos="744538" algn="l"/>
              </a:tabLst>
            </a:pPr>
            <a:endParaRPr lang="en-US" sz="1600" dirty="0">
              <a:solidFill>
                <a:srgbClr val="0000FF"/>
              </a:solidFill>
            </a:endParaRPr>
          </a:p>
          <a:p>
            <a:pPr marL="960438" lvl="3" indent="0">
              <a:buNone/>
            </a:pPr>
            <a:endParaRPr lang="en-US" sz="1600" dirty="0" smtClean="0">
              <a:solidFill>
                <a:srgbClr val="0000FF"/>
              </a:solidFill>
            </a:endParaRPr>
          </a:p>
          <a:p>
            <a:pPr marL="846138" lvl="2" indent="-342900">
              <a:buAutoNum type="arabicPeriod"/>
            </a:pPr>
            <a:endParaRPr lang="en-US" sz="1600" b="1" dirty="0" smtClean="0">
              <a:solidFill>
                <a:srgbClr val="0000FF"/>
              </a:solidFill>
            </a:endParaRPr>
          </a:p>
          <a:p>
            <a:pPr marL="846138" lvl="2" indent="-342900">
              <a:buAutoNum type="arabicPeriod"/>
            </a:pPr>
            <a:endParaRPr lang="en-US" sz="1600" dirty="0" smtClean="0">
              <a:solidFill>
                <a:srgbClr val="0000FF"/>
              </a:solidFill>
            </a:endParaRPr>
          </a:p>
          <a:p>
            <a:pPr marL="503238" lvl="2" indent="0">
              <a:buNone/>
            </a:pPr>
            <a:endParaRPr lang="en-US" sz="1600" dirty="0" smtClean="0">
              <a:solidFill>
                <a:srgbClr val="0000FF"/>
              </a:solidFill>
            </a:endParaRPr>
          </a:p>
          <a:p>
            <a:pPr marL="846138" lvl="2" indent="-342900">
              <a:buAutoNum type="arabicPeriod"/>
            </a:pPr>
            <a:endParaRPr lang="en-US" sz="1600" dirty="0">
              <a:solidFill>
                <a:srgbClr val="0000FF"/>
              </a:solidFill>
            </a:endParaRPr>
          </a:p>
          <a:p>
            <a:pPr marL="846138" lvl="2" indent="-342900">
              <a:buFont typeface="+mj-lt"/>
              <a:buAutoNum type="arabicPeriod"/>
            </a:pPr>
            <a:endParaRPr lang="en-US" sz="1600" dirty="0" smtClean="0">
              <a:solidFill>
                <a:srgbClr val="0000FF"/>
              </a:solidFill>
            </a:endParaRPr>
          </a:p>
        </p:txBody>
      </p:sp>
      <p:sp>
        <p:nvSpPr>
          <p:cNvPr id="26" name="Content Placeholder 2"/>
          <p:cNvSpPr txBox="1">
            <a:spLocks/>
          </p:cNvSpPr>
          <p:nvPr/>
        </p:nvSpPr>
        <p:spPr>
          <a:xfrm>
            <a:off x="0" y="5486400"/>
            <a:ext cx="9144000" cy="1219200"/>
          </a:xfrm>
          <a:prstGeom prst="rect">
            <a:avLst/>
          </a:prstGeom>
          <a:solidFill>
            <a:schemeClr val="bg1"/>
          </a:solidFill>
        </p:spPr>
        <p:txBody>
          <a:bodyPr>
            <a:noAutofit/>
          </a:bodyPr>
          <a:lstStyle>
            <a:lvl1pPr marL="342900" indent="-342900" algn="l" defTabSz="457200" rtl="0" eaLnBrk="0" fontAlgn="base" hangingPunct="0">
              <a:spcBef>
                <a:spcPct val="20000"/>
              </a:spcBef>
              <a:spcAft>
                <a:spcPct val="0"/>
              </a:spcAft>
              <a:buFont typeface="Arial" charset="0"/>
              <a:buChar char="•"/>
              <a:defRPr sz="2400" kern="1200">
                <a:solidFill>
                  <a:srgbClr val="FFFFFF"/>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rgbClr val="FFFFFF"/>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rgbClr val="FFFFFF"/>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rgbClr val="FFFFFF"/>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rgbClr val="FFFFFF"/>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endParaRPr lang="en-US" sz="100" dirty="0" smtClean="0">
              <a:solidFill>
                <a:srgbClr val="0000FF"/>
              </a:solidFill>
            </a:endParaRPr>
          </a:p>
          <a:p>
            <a:pPr marL="392113" lvl="3" indent="-285750">
              <a:buFont typeface="Arial"/>
              <a:buChar char="•"/>
              <a:tabLst>
                <a:tab pos="744538" algn="l"/>
              </a:tabLst>
            </a:pPr>
            <a:r>
              <a:rPr lang="en-US" sz="1600" dirty="0" smtClean="0">
                <a:solidFill>
                  <a:srgbClr val="0000FF"/>
                </a:solidFill>
              </a:rPr>
              <a:t>Although the concentration of CO2 in the horizontal column is higher than the background concentration at all times which make conclusions difficult to draw, the breakthrough time when both, diffusion and convection (right plot), transport mechanisms take place is similar to the breakthrough time obtained when diffusion only transport occur, about 80-90h.</a:t>
            </a:r>
          </a:p>
          <a:p>
            <a:pPr marL="106363" lvl="3" indent="0">
              <a:buFont typeface="Arial" charset="0"/>
              <a:buNone/>
              <a:tabLst>
                <a:tab pos="744538" algn="l"/>
              </a:tabLst>
            </a:pPr>
            <a:endParaRPr lang="en-US" sz="1600" dirty="0" smtClean="0">
              <a:solidFill>
                <a:srgbClr val="0000FF"/>
              </a:solidFill>
            </a:endParaRPr>
          </a:p>
          <a:p>
            <a:pPr marL="563563" lvl="4" indent="0">
              <a:buNone/>
              <a:tabLst>
                <a:tab pos="744538" algn="l"/>
              </a:tabLst>
            </a:pPr>
            <a:endParaRPr lang="en-US" sz="1600" dirty="0" smtClean="0">
              <a:solidFill>
                <a:srgbClr val="0000FF"/>
              </a:solidFill>
            </a:endParaRPr>
          </a:p>
          <a:p>
            <a:pPr marL="563563" lvl="4" indent="0">
              <a:buFont typeface="Arial" charset="0"/>
              <a:buNone/>
              <a:tabLst>
                <a:tab pos="744538" algn="l"/>
              </a:tabLst>
            </a:pPr>
            <a:r>
              <a:rPr lang="en-US" sz="1600" dirty="0" smtClean="0">
                <a:solidFill>
                  <a:srgbClr val="0000FF"/>
                </a:solidFill>
              </a:rPr>
              <a:t> </a:t>
            </a:r>
          </a:p>
          <a:p>
            <a:pPr marL="906463" lvl="4" indent="-342900">
              <a:buFont typeface="+mj-lt"/>
              <a:buAutoNum type="arabicPeriod"/>
              <a:tabLst>
                <a:tab pos="744538" algn="l"/>
              </a:tabLst>
            </a:pPr>
            <a:endParaRPr lang="en-US" sz="1600" dirty="0" smtClean="0">
              <a:solidFill>
                <a:srgbClr val="0000FF"/>
              </a:solidFill>
            </a:endParaRPr>
          </a:p>
          <a:p>
            <a:pPr marL="1303338" lvl="3" indent="-342900">
              <a:buFont typeface="Arial" charset="0"/>
              <a:buAutoNum type="alphaUcPeriod"/>
            </a:pPr>
            <a:endParaRPr lang="en-US" sz="1600" dirty="0" smtClean="0">
              <a:solidFill>
                <a:srgbClr val="0000FF"/>
              </a:solidFill>
            </a:endParaRPr>
          </a:p>
          <a:p>
            <a:pPr marL="392113" lvl="3" indent="-285750">
              <a:buFont typeface="Arial"/>
              <a:buChar char="•"/>
              <a:tabLst>
                <a:tab pos="744538" algn="l"/>
              </a:tabLst>
            </a:pPr>
            <a:endParaRPr lang="en-US" sz="1600" dirty="0" smtClean="0">
              <a:solidFill>
                <a:srgbClr val="0000FF"/>
              </a:solidFill>
            </a:endParaRPr>
          </a:p>
          <a:p>
            <a:pPr marL="960438" lvl="3" indent="0">
              <a:buFont typeface="Arial" charset="0"/>
              <a:buNone/>
            </a:pPr>
            <a:endParaRPr lang="en-US" sz="1600" dirty="0" smtClean="0">
              <a:solidFill>
                <a:srgbClr val="0000FF"/>
              </a:solidFill>
            </a:endParaRPr>
          </a:p>
          <a:p>
            <a:pPr marL="846138" lvl="2" indent="-342900">
              <a:buFont typeface="Arial" charset="0"/>
              <a:buAutoNum type="arabicPeriod"/>
            </a:pPr>
            <a:endParaRPr lang="en-US" sz="1600" b="1" dirty="0" smtClean="0">
              <a:solidFill>
                <a:srgbClr val="0000FF"/>
              </a:solidFill>
            </a:endParaRPr>
          </a:p>
          <a:p>
            <a:pPr marL="846138" lvl="2" indent="-342900">
              <a:buFont typeface="Arial" charset="0"/>
              <a:buAutoNum type="arabicPeriod"/>
            </a:pPr>
            <a:endParaRPr lang="en-US" sz="1600" dirty="0" smtClean="0">
              <a:solidFill>
                <a:srgbClr val="0000FF"/>
              </a:solidFill>
            </a:endParaRPr>
          </a:p>
          <a:p>
            <a:pPr marL="846138" lvl="2" indent="-342900">
              <a:buFont typeface="Arial" charset="0"/>
              <a:buAutoNum type="arabicPeriod"/>
            </a:pPr>
            <a:endParaRPr lang="en-US" sz="1600" dirty="0" smtClean="0">
              <a:solidFill>
                <a:srgbClr val="0000FF"/>
              </a:solidFill>
            </a:endParaRPr>
          </a:p>
          <a:p>
            <a:pPr marL="846138" lvl="2" indent="-342900">
              <a:buFont typeface="Arial" charset="0"/>
              <a:buAutoNum type="arabicPeriod"/>
            </a:pPr>
            <a:endParaRPr lang="en-US" sz="1600" dirty="0" smtClean="0">
              <a:solidFill>
                <a:srgbClr val="0000FF"/>
              </a:solidFill>
            </a:endParaRPr>
          </a:p>
          <a:p>
            <a:pPr marL="846138" lvl="2" indent="-342900">
              <a:buFont typeface="+mj-lt"/>
              <a:buAutoNum type="arabicPeriod"/>
            </a:pPr>
            <a:endParaRPr lang="en-US" sz="1600" dirty="0" smtClean="0">
              <a:solidFill>
                <a:srgbClr val="0000FF"/>
              </a:solidFill>
            </a:endParaRPr>
          </a:p>
        </p:txBody>
      </p:sp>
      <p:pic>
        <p:nvPicPr>
          <p:cNvPr id="7" name="Picture 6"/>
          <p:cNvPicPr>
            <a:picLocks noChangeAspect="1"/>
          </p:cNvPicPr>
          <p:nvPr/>
        </p:nvPicPr>
        <p:blipFill>
          <a:blip r:embed="rId3"/>
          <a:stretch>
            <a:fillRect/>
          </a:stretch>
        </p:blipFill>
        <p:spPr>
          <a:xfrm>
            <a:off x="304799" y="2057400"/>
            <a:ext cx="3545331" cy="3124200"/>
          </a:xfrm>
          <a:prstGeom prst="rect">
            <a:avLst/>
          </a:prstGeom>
        </p:spPr>
      </p:pic>
      <p:sp>
        <p:nvSpPr>
          <p:cNvPr id="36" name="TextBox 35"/>
          <p:cNvSpPr txBox="1"/>
          <p:nvPr/>
        </p:nvSpPr>
        <p:spPr>
          <a:xfrm>
            <a:off x="609600" y="5181600"/>
            <a:ext cx="2895600" cy="381000"/>
          </a:xfrm>
          <a:prstGeom prst="rect">
            <a:avLst/>
          </a:prstGeom>
        </p:spPr>
        <p:txBody>
          <a:bodyPr vert="horz" wrap="non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lang="en-US" sz="1400" b="1" dirty="0" err="1" smtClean="0">
                <a:solidFill>
                  <a:srgbClr val="50565C"/>
                </a:solidFill>
                <a:latin typeface="Arial Narrow"/>
                <a:cs typeface="Arial Narrow"/>
              </a:rPr>
              <a:t>StimuFrac</a:t>
            </a:r>
            <a:r>
              <a:rPr lang="en-US" sz="1400" b="1" dirty="0" smtClean="0">
                <a:solidFill>
                  <a:srgbClr val="50565C"/>
                </a:solidFill>
                <a:latin typeface="Arial Narrow"/>
                <a:cs typeface="Arial Narrow"/>
              </a:rPr>
              <a:t> (PAA 1wt%): </a:t>
            </a:r>
            <a:r>
              <a:rPr lang="en-US" sz="1400" b="1" dirty="0" smtClean="0">
                <a:solidFill>
                  <a:srgbClr val="0000FF"/>
                </a:solidFill>
                <a:latin typeface="Arial Narrow"/>
                <a:cs typeface="Arial Narrow"/>
              </a:rPr>
              <a:t>Diffusion only transport</a:t>
            </a:r>
            <a:endParaRPr kumimoji="0" lang="en-US" sz="1400" b="1" i="0" u="none" strike="noStrike" kern="1200" cap="none" spc="0" normalizeH="0" noProof="0" dirty="0" smtClean="0">
              <a:ln>
                <a:noFill/>
              </a:ln>
              <a:solidFill>
                <a:srgbClr val="0000FF"/>
              </a:solidFill>
              <a:effectLst/>
              <a:uLnTx/>
              <a:uFillTx/>
              <a:latin typeface="Arial Narrow"/>
              <a:cs typeface="Arial Narrow"/>
            </a:endParaRPr>
          </a:p>
        </p:txBody>
      </p:sp>
      <p:sp>
        <p:nvSpPr>
          <p:cNvPr id="42" name="TextBox 41"/>
          <p:cNvSpPr txBox="1"/>
          <p:nvPr/>
        </p:nvSpPr>
        <p:spPr>
          <a:xfrm>
            <a:off x="3962400" y="3124200"/>
            <a:ext cx="1295400" cy="1371600"/>
          </a:xfrm>
          <a:prstGeom prst="rect">
            <a:avLst/>
          </a:prstGeom>
        </p:spPr>
        <p:txBody>
          <a:bodyPr vert="horz" wrap="non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400" b="1" i="0" u="none" strike="noStrike" kern="1200" cap="none" spc="0" normalizeH="0" baseline="0" noProof="0" dirty="0" smtClean="0">
                <a:ln>
                  <a:noFill/>
                </a:ln>
                <a:solidFill>
                  <a:srgbClr val="50565C"/>
                </a:solidFill>
                <a:effectLst/>
                <a:uLnTx/>
                <a:uFillTx/>
                <a:latin typeface="Arial Narrow"/>
                <a:ea typeface="+mn-ea"/>
                <a:cs typeface="Arial Narrow"/>
              </a:rPr>
              <a:t>CO</a:t>
            </a:r>
            <a:r>
              <a:rPr kumimoji="0" lang="en-US" sz="1400" b="1" i="0" u="none" strike="noStrike" kern="1200" cap="none" spc="0" normalizeH="0" baseline="-25000" noProof="0" dirty="0" smtClean="0">
                <a:ln>
                  <a:noFill/>
                </a:ln>
                <a:solidFill>
                  <a:srgbClr val="50565C"/>
                </a:solidFill>
                <a:effectLst/>
                <a:uLnTx/>
                <a:uFillTx/>
                <a:latin typeface="Arial Narrow"/>
                <a:ea typeface="+mn-ea"/>
                <a:cs typeface="Arial Narrow"/>
              </a:rPr>
              <a:t>2</a:t>
            </a:r>
            <a:r>
              <a:rPr kumimoji="0" lang="en-US" sz="1400" b="1" i="0" u="none" strike="noStrike" kern="1200" cap="none" spc="0" normalizeH="0" baseline="0" noProof="0" dirty="0" smtClean="0">
                <a:ln>
                  <a:noFill/>
                </a:ln>
                <a:solidFill>
                  <a:srgbClr val="50565C"/>
                </a:solidFill>
                <a:effectLst/>
                <a:uLnTx/>
                <a:uFillTx/>
                <a:latin typeface="Arial Narrow"/>
                <a:ea typeface="+mn-ea"/>
                <a:cs typeface="Arial Narrow"/>
              </a:rPr>
              <a:t> BKG</a:t>
            </a:r>
            <a:r>
              <a:rPr kumimoji="0" lang="en-US" sz="1400" b="1" i="0" u="none" strike="noStrike" kern="1200" cap="none" spc="0" normalizeH="0" noProof="0" dirty="0" smtClean="0">
                <a:ln>
                  <a:noFill/>
                </a:ln>
                <a:solidFill>
                  <a:srgbClr val="50565C"/>
                </a:solidFill>
                <a:effectLst/>
                <a:uLnTx/>
                <a:uFillTx/>
                <a:latin typeface="Arial Narrow"/>
                <a:ea typeface="+mn-ea"/>
                <a:cs typeface="Arial Narrow"/>
              </a:rPr>
              <a:t> </a:t>
            </a:r>
          </a:p>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400" b="1" i="0" u="none" strike="noStrike" kern="1200" cap="none" spc="0" normalizeH="0" noProof="0" dirty="0" smtClean="0">
                <a:ln>
                  <a:noFill/>
                </a:ln>
                <a:solidFill>
                  <a:srgbClr val="50565C"/>
                </a:solidFill>
                <a:effectLst/>
                <a:uLnTx/>
                <a:uFillTx/>
                <a:latin typeface="Arial Narrow"/>
                <a:ea typeface="+mn-ea"/>
                <a:cs typeface="Arial Narrow"/>
              </a:rPr>
              <a:t>concentration </a:t>
            </a:r>
          </a:p>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400" b="1" i="0" u="none" strike="noStrike" kern="1200" cap="none" spc="0" normalizeH="0" noProof="0" dirty="0" smtClean="0">
                <a:ln>
                  <a:noFill/>
                </a:ln>
                <a:solidFill>
                  <a:srgbClr val="50565C"/>
                </a:solidFill>
                <a:effectLst/>
                <a:uLnTx/>
                <a:uFillTx/>
                <a:latin typeface="Arial Narrow"/>
                <a:ea typeface="+mn-ea"/>
                <a:cs typeface="Arial Narrow"/>
              </a:rPr>
              <a:t>(red plot)</a:t>
            </a:r>
            <a:endParaRPr kumimoji="0" lang="en-US" sz="1400" b="1" i="0" strike="noStrike" kern="1200" cap="none" spc="0" normalizeH="0" baseline="30000" noProof="0" dirty="0" smtClean="0">
              <a:ln>
                <a:noFill/>
              </a:ln>
              <a:solidFill>
                <a:srgbClr val="50565C"/>
              </a:solidFill>
              <a:effectLst/>
              <a:uLnTx/>
              <a:uFillTx/>
              <a:latin typeface="Arial Narrow"/>
              <a:cs typeface="Arial Narrow"/>
            </a:endParaRPr>
          </a:p>
        </p:txBody>
      </p:sp>
      <p:sp>
        <p:nvSpPr>
          <p:cNvPr id="15" name="TextBox 14"/>
          <p:cNvSpPr txBox="1"/>
          <p:nvPr/>
        </p:nvSpPr>
        <p:spPr>
          <a:xfrm>
            <a:off x="5638800" y="5181600"/>
            <a:ext cx="2895600" cy="381000"/>
          </a:xfrm>
          <a:prstGeom prst="rect">
            <a:avLst/>
          </a:prstGeom>
        </p:spPr>
        <p:txBody>
          <a:bodyPr vert="horz" wrap="non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lang="en-US" sz="1400" b="1" dirty="0" err="1" smtClean="0">
                <a:solidFill>
                  <a:srgbClr val="50565C"/>
                </a:solidFill>
                <a:latin typeface="Arial Narrow"/>
                <a:cs typeface="Arial Narrow"/>
              </a:rPr>
              <a:t>StimuFrac</a:t>
            </a:r>
            <a:r>
              <a:rPr lang="en-US" sz="1400" b="1" dirty="0" smtClean="0">
                <a:solidFill>
                  <a:srgbClr val="50565C"/>
                </a:solidFill>
                <a:latin typeface="Arial Narrow"/>
                <a:cs typeface="Arial Narrow"/>
              </a:rPr>
              <a:t> (PAA 1wt%): </a:t>
            </a:r>
            <a:r>
              <a:rPr lang="en-US" sz="1400" b="1" dirty="0" smtClean="0">
                <a:solidFill>
                  <a:srgbClr val="0000FF"/>
                </a:solidFill>
                <a:latin typeface="Arial Narrow"/>
                <a:cs typeface="Arial Narrow"/>
              </a:rPr>
              <a:t>Diffusion + Convection</a:t>
            </a:r>
            <a:endParaRPr kumimoji="0" lang="en-US" sz="1400" b="1" i="0" u="none" strike="noStrike" kern="1200" cap="none" spc="0" normalizeH="0" noProof="0" dirty="0" smtClean="0">
              <a:ln>
                <a:noFill/>
              </a:ln>
              <a:solidFill>
                <a:srgbClr val="0000FF"/>
              </a:solidFill>
              <a:effectLst/>
              <a:uLnTx/>
              <a:uFillTx/>
              <a:latin typeface="Arial Narrow"/>
              <a:cs typeface="Arial Narrow"/>
            </a:endParaRPr>
          </a:p>
        </p:txBody>
      </p:sp>
      <p:grpSp>
        <p:nvGrpSpPr>
          <p:cNvPr id="19" name="Group 18"/>
          <p:cNvGrpSpPr/>
          <p:nvPr/>
        </p:nvGrpSpPr>
        <p:grpSpPr>
          <a:xfrm>
            <a:off x="5257800" y="1981200"/>
            <a:ext cx="3581400" cy="3200400"/>
            <a:chOff x="5638800" y="2057400"/>
            <a:chExt cx="3200400" cy="2676568"/>
          </a:xfrm>
        </p:grpSpPr>
        <p:pic>
          <p:nvPicPr>
            <p:cNvPr id="16" name="Picture 15"/>
            <p:cNvPicPr>
              <a:picLocks noChangeAspect="1"/>
            </p:cNvPicPr>
            <p:nvPr/>
          </p:nvPicPr>
          <p:blipFill>
            <a:blip r:embed="rId4"/>
            <a:stretch>
              <a:fillRect/>
            </a:stretch>
          </p:blipFill>
          <p:spPr>
            <a:xfrm>
              <a:off x="5638800" y="2057400"/>
              <a:ext cx="3200400" cy="2676568"/>
            </a:xfrm>
            <a:prstGeom prst="rect">
              <a:avLst/>
            </a:prstGeom>
          </p:spPr>
        </p:pic>
        <p:grpSp>
          <p:nvGrpSpPr>
            <p:cNvPr id="18" name="Group 17"/>
            <p:cNvGrpSpPr/>
            <p:nvPr/>
          </p:nvGrpSpPr>
          <p:grpSpPr>
            <a:xfrm>
              <a:off x="6248400" y="3019168"/>
              <a:ext cx="2541158" cy="1311875"/>
              <a:chOff x="6248400" y="3019168"/>
              <a:chExt cx="2541158" cy="1311875"/>
            </a:xfrm>
          </p:grpSpPr>
          <p:pic>
            <p:nvPicPr>
              <p:cNvPr id="8" name="Picture 7"/>
              <p:cNvPicPr>
                <a:picLocks noChangeAspect="1"/>
              </p:cNvPicPr>
              <p:nvPr/>
            </p:nvPicPr>
            <p:blipFill>
              <a:blip r:embed="rId5"/>
              <a:stretch>
                <a:fillRect/>
              </a:stretch>
            </p:blipFill>
            <p:spPr>
              <a:xfrm>
                <a:off x="7696200" y="3019168"/>
                <a:ext cx="1093358" cy="889686"/>
              </a:xfrm>
              <a:prstGeom prst="rect">
                <a:avLst/>
              </a:prstGeom>
            </p:spPr>
          </p:pic>
          <p:sp>
            <p:nvSpPr>
              <p:cNvPr id="9" name="Oval 8"/>
              <p:cNvSpPr/>
              <p:nvPr/>
            </p:nvSpPr>
            <p:spPr>
              <a:xfrm>
                <a:off x="6248400" y="3886200"/>
                <a:ext cx="914400" cy="444843"/>
              </a:xfrm>
              <a:prstGeom prst="ellipse">
                <a:avLst/>
              </a:prstGeom>
              <a:noFill/>
              <a:ln w="19050">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7086600" y="3612292"/>
                <a:ext cx="609600" cy="370703"/>
              </a:xfrm>
              <a:prstGeom prst="straightConnector1">
                <a:avLst/>
              </a:prstGeom>
              <a:ln w="9525">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7581985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52400" y="762000"/>
            <a:ext cx="8915400" cy="5638800"/>
          </a:xfrm>
        </p:spPr>
        <p:txBody>
          <a:bodyPr/>
          <a:lstStyle/>
          <a:p>
            <a:pPr marL="0" indent="0">
              <a:buNone/>
            </a:pPr>
            <a:r>
              <a:rPr lang="en-US" sz="2000" b="1" dirty="0" smtClean="0">
                <a:solidFill>
                  <a:srgbClr val="0000FF"/>
                </a:solidFill>
              </a:rPr>
              <a:t>Proposed</a:t>
            </a:r>
            <a:r>
              <a:rPr lang="en-US" sz="2000" dirty="0" smtClean="0">
                <a:solidFill>
                  <a:srgbClr val="0000FF"/>
                </a:solidFill>
              </a:rPr>
              <a:t> </a:t>
            </a:r>
            <a:r>
              <a:rPr lang="en-US" sz="2000" b="1" dirty="0" smtClean="0">
                <a:solidFill>
                  <a:srgbClr val="0000FF"/>
                </a:solidFill>
              </a:rPr>
              <a:t>Injection </a:t>
            </a:r>
            <a:r>
              <a:rPr lang="en-US" sz="2000" b="1" dirty="0">
                <a:solidFill>
                  <a:srgbClr val="0000FF"/>
                </a:solidFill>
              </a:rPr>
              <a:t>alternatives for </a:t>
            </a:r>
            <a:r>
              <a:rPr lang="en-US" sz="2000" b="1" dirty="0" err="1">
                <a:solidFill>
                  <a:srgbClr val="0000FF"/>
                </a:solidFill>
              </a:rPr>
              <a:t>StimuFrac</a:t>
            </a:r>
            <a:r>
              <a:rPr lang="en-US" sz="2000" dirty="0">
                <a:solidFill>
                  <a:srgbClr val="0000FF"/>
                </a:solidFill>
              </a:rPr>
              <a:t> </a:t>
            </a:r>
            <a:endParaRPr lang="en-US" sz="2000" dirty="0" smtClean="0">
              <a:solidFill>
                <a:srgbClr val="0000FF"/>
              </a:solidFill>
            </a:endParaRPr>
          </a:p>
          <a:p>
            <a:pPr marL="0" indent="0">
              <a:buNone/>
            </a:pPr>
            <a:endParaRPr lang="en-US" sz="2000" dirty="0">
              <a:solidFill>
                <a:srgbClr val="0000FF"/>
              </a:solidFill>
            </a:endParaRPr>
          </a:p>
          <a:p>
            <a:pPr marL="350838" indent="-184150"/>
            <a:r>
              <a:rPr lang="en-US" sz="1800" dirty="0">
                <a:solidFill>
                  <a:srgbClr val="0000FF"/>
                </a:solidFill>
              </a:rPr>
              <a:t>Two alternatives for deployment of </a:t>
            </a:r>
            <a:r>
              <a:rPr lang="en-US" sz="1800" dirty="0" err="1">
                <a:solidFill>
                  <a:srgbClr val="0000FF"/>
                </a:solidFill>
              </a:rPr>
              <a:t>StimuFrac</a:t>
            </a:r>
            <a:r>
              <a:rPr lang="en-US" sz="1800" dirty="0">
                <a:solidFill>
                  <a:srgbClr val="0000FF"/>
                </a:solidFill>
              </a:rPr>
              <a:t> </a:t>
            </a:r>
            <a:r>
              <a:rPr lang="en-US" sz="1800">
                <a:solidFill>
                  <a:srgbClr val="0000FF"/>
                </a:solidFill>
              </a:rPr>
              <a:t>are </a:t>
            </a:r>
            <a:r>
              <a:rPr lang="en-US" sz="1800" smtClean="0">
                <a:solidFill>
                  <a:srgbClr val="0000FF"/>
                </a:solidFill>
              </a:rPr>
              <a:t>suggested:</a:t>
            </a:r>
            <a:endParaRPr lang="en-US" sz="1800" dirty="0" smtClean="0">
              <a:solidFill>
                <a:srgbClr val="0000FF"/>
              </a:solidFill>
            </a:endParaRPr>
          </a:p>
          <a:p>
            <a:pPr marL="166688" indent="0">
              <a:buNone/>
            </a:pPr>
            <a:r>
              <a:rPr lang="en-US" sz="1800" dirty="0" smtClean="0">
                <a:solidFill>
                  <a:srgbClr val="0000FF"/>
                </a:solidFill>
              </a:rPr>
              <a:t> </a:t>
            </a:r>
            <a:endParaRPr lang="en-US" sz="1800" dirty="0">
              <a:solidFill>
                <a:srgbClr val="0000FF"/>
              </a:solidFill>
            </a:endParaRPr>
          </a:p>
          <a:p>
            <a:pPr marL="0" indent="0">
              <a:buNone/>
            </a:pPr>
            <a:r>
              <a:rPr lang="en-US" sz="1800" dirty="0" smtClean="0">
                <a:solidFill>
                  <a:srgbClr val="0000FF"/>
                </a:solidFill>
              </a:rPr>
              <a:t>           A</a:t>
            </a:r>
            <a:r>
              <a:rPr lang="en-US" sz="1800" dirty="0">
                <a:solidFill>
                  <a:srgbClr val="0000FF"/>
                </a:solidFill>
              </a:rPr>
              <a:t>. Co-injection of polymer solution and liquid CO</a:t>
            </a:r>
            <a:r>
              <a:rPr lang="en-US" sz="1800" baseline="-25000" dirty="0">
                <a:solidFill>
                  <a:srgbClr val="0000FF"/>
                </a:solidFill>
              </a:rPr>
              <a:t>2</a:t>
            </a:r>
            <a:r>
              <a:rPr lang="en-US" sz="1800" dirty="0">
                <a:solidFill>
                  <a:srgbClr val="0000FF"/>
                </a:solidFill>
              </a:rPr>
              <a:t> to maximize mixing and reactivity</a:t>
            </a:r>
            <a:r>
              <a:rPr lang="en-US" sz="1800" dirty="0" smtClean="0">
                <a:solidFill>
                  <a:srgbClr val="0000FF"/>
                </a:solidFill>
              </a:rPr>
              <a:t>/</a:t>
            </a:r>
          </a:p>
          <a:p>
            <a:pPr marL="0" indent="0">
              <a:buNone/>
            </a:pPr>
            <a:r>
              <a:rPr lang="en-US" sz="1800" dirty="0">
                <a:solidFill>
                  <a:srgbClr val="0000FF"/>
                </a:solidFill>
              </a:rPr>
              <a:t> </a:t>
            </a:r>
            <a:r>
              <a:rPr lang="en-US" sz="1800" dirty="0" smtClean="0">
                <a:solidFill>
                  <a:srgbClr val="0000FF"/>
                </a:solidFill>
              </a:rPr>
              <a:t>               volume expansion</a:t>
            </a:r>
          </a:p>
          <a:p>
            <a:pPr marL="0" indent="0">
              <a:buNone/>
            </a:pPr>
            <a:r>
              <a:rPr lang="en-US" sz="1800" dirty="0">
                <a:solidFill>
                  <a:srgbClr val="0000FF"/>
                </a:solidFill>
              </a:rPr>
              <a:t> </a:t>
            </a:r>
            <a:r>
              <a:rPr lang="en-US" sz="1800" dirty="0" smtClean="0">
                <a:solidFill>
                  <a:srgbClr val="0000FF"/>
                </a:solidFill>
              </a:rPr>
              <a:t>          B. Utilization </a:t>
            </a:r>
            <a:r>
              <a:rPr lang="en-US" sz="1800" dirty="0">
                <a:solidFill>
                  <a:srgbClr val="0000FF"/>
                </a:solidFill>
              </a:rPr>
              <a:t>of an alternative source of CO</a:t>
            </a:r>
            <a:r>
              <a:rPr lang="en-US" sz="1800" baseline="-25000" dirty="0">
                <a:solidFill>
                  <a:srgbClr val="0000FF"/>
                </a:solidFill>
              </a:rPr>
              <a:t>2</a:t>
            </a:r>
            <a:r>
              <a:rPr lang="en-US" sz="1800" dirty="0">
                <a:solidFill>
                  <a:srgbClr val="0000FF"/>
                </a:solidFill>
              </a:rPr>
              <a:t>, sodium bicarbonate, which was shown in </a:t>
            </a:r>
            <a:endParaRPr lang="en-US" sz="1800" dirty="0" smtClean="0">
              <a:solidFill>
                <a:srgbClr val="0000FF"/>
              </a:solidFill>
            </a:endParaRPr>
          </a:p>
          <a:p>
            <a:pPr marL="0" indent="0">
              <a:buNone/>
            </a:pPr>
            <a:r>
              <a:rPr lang="en-US" sz="1800" dirty="0">
                <a:solidFill>
                  <a:srgbClr val="0000FF"/>
                </a:solidFill>
              </a:rPr>
              <a:t> </a:t>
            </a:r>
            <a:r>
              <a:rPr lang="en-US" sz="1800" dirty="0" smtClean="0">
                <a:solidFill>
                  <a:srgbClr val="0000FF"/>
                </a:solidFill>
              </a:rPr>
              <a:t>               FY15 </a:t>
            </a:r>
            <a:r>
              <a:rPr lang="en-US" sz="1800" dirty="0">
                <a:solidFill>
                  <a:srgbClr val="0000FF"/>
                </a:solidFill>
              </a:rPr>
              <a:t>to decompose to CO</a:t>
            </a:r>
            <a:r>
              <a:rPr lang="en-US" sz="1800" baseline="-25000" dirty="0">
                <a:solidFill>
                  <a:srgbClr val="0000FF"/>
                </a:solidFill>
              </a:rPr>
              <a:t>2</a:t>
            </a:r>
            <a:r>
              <a:rPr lang="en-US" sz="1800" dirty="0">
                <a:solidFill>
                  <a:srgbClr val="0000FF"/>
                </a:solidFill>
              </a:rPr>
              <a:t> at EGS temperatures triggering volume </a:t>
            </a:r>
            <a:r>
              <a:rPr lang="en-US" sz="1800" dirty="0" smtClean="0">
                <a:solidFill>
                  <a:srgbClr val="0000FF"/>
                </a:solidFill>
              </a:rPr>
              <a:t>expansion </a:t>
            </a:r>
          </a:p>
          <a:p>
            <a:pPr marL="0" indent="0">
              <a:buNone/>
            </a:pPr>
            <a:r>
              <a:rPr lang="en-US" sz="1800" dirty="0">
                <a:solidFill>
                  <a:srgbClr val="0000FF"/>
                </a:solidFill>
              </a:rPr>
              <a:t> </a:t>
            </a:r>
            <a:r>
              <a:rPr lang="en-US" sz="1800" dirty="0" smtClean="0">
                <a:solidFill>
                  <a:srgbClr val="0000FF"/>
                </a:solidFill>
              </a:rPr>
              <a:t>               </a:t>
            </a:r>
            <a:r>
              <a:rPr lang="en-US" sz="1800" dirty="0" smtClean="0">
                <a:solidFill>
                  <a:srgbClr val="0000FF"/>
                </a:solidFill>
              </a:rPr>
              <a:t>of </a:t>
            </a:r>
            <a:r>
              <a:rPr lang="en-US" sz="1800" dirty="0" err="1" smtClean="0">
                <a:solidFill>
                  <a:srgbClr val="0000FF"/>
                </a:solidFill>
              </a:rPr>
              <a:t>StimuFrac</a:t>
            </a:r>
            <a:r>
              <a:rPr lang="en-US" sz="1800" dirty="0" smtClean="0">
                <a:solidFill>
                  <a:srgbClr val="0000FF"/>
                </a:solidFill>
              </a:rPr>
              <a:t>.</a:t>
            </a:r>
          </a:p>
          <a:p>
            <a:pPr marL="0" indent="0">
              <a:buNone/>
            </a:pPr>
            <a:endParaRPr lang="en-US" sz="1050" dirty="0">
              <a:solidFill>
                <a:srgbClr val="0000FF"/>
              </a:solidFill>
            </a:endParaRPr>
          </a:p>
          <a:p>
            <a:pPr>
              <a:buFont typeface="Arial"/>
              <a:buChar char="•"/>
            </a:pPr>
            <a:endParaRPr lang="en-US" sz="2000" dirty="0">
              <a:solidFill>
                <a:srgbClr val="0000FF"/>
              </a:solidFill>
            </a:endParaRPr>
          </a:p>
          <a:p>
            <a:pPr>
              <a:buFont typeface="Arial"/>
              <a:buChar char="•"/>
            </a:pPr>
            <a:endParaRPr lang="en-US" sz="2000" dirty="0">
              <a:solidFill>
                <a:srgbClr val="0000FF"/>
              </a:solidFill>
            </a:endParaRPr>
          </a:p>
          <a:p>
            <a:pPr>
              <a:buFont typeface="Arial"/>
              <a:buChar char="•"/>
            </a:pPr>
            <a:endParaRPr lang="en-US" sz="2000" dirty="0">
              <a:solidFill>
                <a:schemeClr val="tx1"/>
              </a:solidFill>
            </a:endParaRPr>
          </a:p>
          <a:p>
            <a:pPr marL="446088" lvl="1" indent="-342900">
              <a:buFont typeface="Arial"/>
              <a:buChar char="•"/>
            </a:pPr>
            <a:endParaRPr lang="en-US" dirty="0" smtClean="0">
              <a:solidFill>
                <a:srgbClr val="0000FF"/>
              </a:solidFill>
            </a:endParaRPr>
          </a:p>
          <a:p>
            <a:pPr>
              <a:buFont typeface="Arial"/>
              <a:buChar char="•"/>
            </a:pPr>
            <a:endParaRPr lang="en-US" sz="2000" dirty="0">
              <a:solidFill>
                <a:srgbClr val="0000FF"/>
              </a:solidFill>
            </a:endParaRPr>
          </a:p>
          <a:p>
            <a:pPr marL="0" indent="0">
              <a:buNone/>
            </a:pPr>
            <a:endParaRPr lang="en-US" sz="2000" dirty="0" smtClean="0">
              <a:solidFill>
                <a:schemeClr val="tx1"/>
              </a:solidFill>
            </a:endParaRPr>
          </a:p>
          <a:p>
            <a:pPr marL="0" indent="0">
              <a:buNone/>
            </a:pPr>
            <a:endParaRPr lang="en-US" sz="2000" dirty="0" smtClean="0">
              <a:solidFill>
                <a:schemeClr val="tx1"/>
              </a:solidFill>
            </a:endParaRPr>
          </a:p>
        </p:txBody>
      </p:sp>
    </p:spTree>
    <p:extLst>
      <p:ext uri="{BB962C8B-B14F-4D97-AF65-F5344CB8AC3E}">
        <p14:creationId xmlns:p14="http://schemas.microsoft.com/office/powerpoint/2010/main" val="2786632579"/>
      </p:ext>
    </p:extLst>
  </p:cSld>
  <p:clrMapOvr>
    <a:masterClrMapping/>
  </p:clrMapOvr>
</p:sld>
</file>

<file path=ppt/theme/theme1.xml><?xml version="1.0" encoding="utf-8"?>
<a:theme xmlns:a="http://schemas.openxmlformats.org/drawingml/2006/main" name="2_EERE White ">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mso-contentType ?>
<SharedContentType xmlns="Microsoft.SharePoint.Taxonomy.ContentTypeSync" SourceId="7bbd8d32-57eb-4c25-a7af-abe0816fa3e8"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C4C3CF8280DD6E45926CD18B02DCBCF2" ma:contentTypeVersion="0" ma:contentTypeDescription="Create a new document." ma:contentTypeScope="" ma:versionID="3295068c2de0b583e154f0982d0c7fca">
  <xsd:schema xmlns:xsd="http://www.w3.org/2001/XMLSchema" xmlns:xs="http://www.w3.org/2001/XMLSchema" xmlns:p="http://schemas.microsoft.com/office/2006/metadata/properties" xmlns:ns2="c6d9b406-8ab6-4e35-b189-c607f551e6ff" targetNamespace="http://schemas.microsoft.com/office/2006/metadata/properties" ma:root="true" ma:fieldsID="023da1acd5b8f4418d1778cfbd376721" ns2:_="">
    <xsd:import namespace="c6d9b406-8ab6-4e35-b189-c607f551e6f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9b406-8ab6-4e35-b189-c607f551e6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6457b9c9-5657-417b-adb3-f7496e5c0fe9}" ma:internalName="TaxCatchAll" ma:showField="CatchAllData" ma:web="e0d0730f-fbe9-4685-9ee5-ca0fff7ce10d">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6457b9c9-5657-417b-adb3-f7496e5c0fe9}" ma:internalName="TaxCatchAllLabel" ma:readOnly="true" ma:showField="CatchAllDataLabel" ma:web="e0d0730f-fbe9-4685-9ee5-ca0fff7ce1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TaxCatchAll xmlns="c6d9b406-8ab6-4e35-b189-c607f551e6ff"/>
  </documentManagement>
</p:properties>
</file>

<file path=customXml/itemProps1.xml><?xml version="1.0" encoding="utf-8"?>
<ds:datastoreItem xmlns:ds="http://schemas.openxmlformats.org/officeDocument/2006/customXml" ds:itemID="{F4365F73-BBAB-4C7C-AE16-270D9105E27F}">
  <ds:schemaRefs>
    <ds:schemaRef ds:uri="http://schemas.microsoft.com/sharepoint/events"/>
  </ds:schemaRefs>
</ds:datastoreItem>
</file>

<file path=customXml/itemProps2.xml><?xml version="1.0" encoding="utf-8"?>
<ds:datastoreItem xmlns:ds="http://schemas.openxmlformats.org/officeDocument/2006/customXml" ds:itemID="{5322A9C1-5F07-4CBC-A280-EF9F4B87912E}">
  <ds:schemaRefs>
    <ds:schemaRef ds:uri="Microsoft.SharePoint.Taxonomy.ContentTypeSync"/>
  </ds:schemaRefs>
</ds:datastoreItem>
</file>

<file path=customXml/itemProps3.xml><?xml version="1.0" encoding="utf-8"?>
<ds:datastoreItem xmlns:ds="http://schemas.openxmlformats.org/officeDocument/2006/customXml" ds:itemID="{FC213E8C-B48E-49FF-A9D8-435BA070CA46}">
  <ds:schemaRefs>
    <ds:schemaRef ds:uri="http://schemas.microsoft.com/sharepoint/v3/contenttype/forms"/>
  </ds:schemaRefs>
</ds:datastoreItem>
</file>

<file path=customXml/itemProps4.xml><?xml version="1.0" encoding="utf-8"?>
<ds:datastoreItem xmlns:ds="http://schemas.openxmlformats.org/officeDocument/2006/customXml" ds:itemID="{B0653DF2-43CE-49E7-B6DA-8ACF691558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d9b406-8ab6-4e35-b189-c607f551e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4DAAEB17-0090-4437-B7E5-F3DA50F01677}">
  <ds:schemaRefs>
    <ds:schemaRef ds:uri="http://purl.org/dc/elements/1.1/"/>
    <ds:schemaRef ds:uri="c6d9b406-8ab6-4e35-b189-c607f551e6ff"/>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48162</TotalTime>
  <Words>472</Words>
  <Application>Microsoft Macintosh PowerPoint</Application>
  <PresentationFormat>On-screen Show (4:3)</PresentationFormat>
  <Paragraphs>91</Paragraphs>
  <Slides>3</Slides>
  <Notes>2</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2_EERE White </vt:lpstr>
      <vt:lpstr>PowerPoint Presentation</vt:lpstr>
      <vt:lpstr>PowerPoint Presentation</vt:lpstr>
      <vt:lpstr>PowerPoint Presentation</vt:lpstr>
    </vt:vector>
  </TitlesOfParts>
  <Company>U.S. Department of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Elisabet Metcalfe</dc:creator>
  <cp:lastModifiedBy>Carlos Fernandez</cp:lastModifiedBy>
  <cp:revision>428</cp:revision>
  <cp:lastPrinted>2014-03-28T19:34:10Z</cp:lastPrinted>
  <dcterms:created xsi:type="dcterms:W3CDTF">2013-12-18T19:15:41Z</dcterms:created>
  <dcterms:modified xsi:type="dcterms:W3CDTF">2016-12-08T23:25:22Z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0x010100C4C3CF8280DD6E45926CD18B02DCBCF2</vt:lpwstr>
  </property>
</Properties>
</file>